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4" r:id="rId4"/>
    <p:sldId id="260" r:id="rId5"/>
    <p:sldId id="261" r:id="rId6"/>
    <p:sldId id="262"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___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___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______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______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oleObject" Target="Microsoft%20PowerPoint%20&#20869;&#12398;&#12464;&#12521;&#1250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3"/>
          <c:order val="0"/>
          <c:tx>
            <c:strRef>
              <c:f>Sheet2!$B$8</c:f>
              <c:strCache>
                <c:ptCount val="1"/>
                <c:pt idx="0">
                  <c:v>12月（今回）</c:v>
                </c:pt>
              </c:strCache>
            </c:strRef>
          </c:tx>
          <c:invertIfNegative val="0"/>
          <c:dLbls>
            <c:txPr>
              <a:bodyPr/>
              <a:lstStyle/>
              <a:p>
                <a:pPr>
                  <a:defRPr sz="1200">
                    <a:latin typeface="Meiryo UI" pitchFamily="34" charset="-128"/>
                    <a:ea typeface="Meiryo UI" pitchFamily="34" charset="-128"/>
                    <a:cs typeface="Meiryo UI" pitchFamily="34" charset="-128"/>
                  </a:defRPr>
                </a:pPr>
                <a:endParaRPr lang="ja-JP"/>
              </a:p>
            </c:txPr>
            <c:showLegendKey val="0"/>
            <c:showVal val="1"/>
            <c:showCatName val="0"/>
            <c:showSerName val="0"/>
            <c:showPercent val="0"/>
            <c:showBubbleSize val="0"/>
            <c:showLeaderLines val="0"/>
          </c:dLbls>
          <c:cat>
            <c:strRef>
              <c:f>Sheet2!$C$4:$F$4</c:f>
              <c:strCache>
                <c:ptCount val="4"/>
                <c:pt idx="0">
                  <c:v>すでにインドに帰国済み、もしくはロックダウン以降もインドに留まっている</c:v>
                </c:pt>
                <c:pt idx="1">
                  <c:v>デリー経由でもすぐにインドに戻りたい、もしくは戻る予定がある。</c:v>
                </c:pt>
                <c:pt idx="2">
                  <c:v>1月9日の成田発－ムンバイ行きの直行便に搭乗予定である</c:v>
                </c:pt>
                <c:pt idx="3">
                  <c:v>1月10日のムンバイ発－成田行きの直行便に搭乗予定である</c:v>
                </c:pt>
              </c:strCache>
            </c:strRef>
          </c:cat>
          <c:val>
            <c:numRef>
              <c:f>Sheet2!$C$8:$F$8</c:f>
              <c:numCache>
                <c:formatCode>General</c:formatCode>
                <c:ptCount val="4"/>
                <c:pt idx="0">
                  <c:v>75</c:v>
                </c:pt>
                <c:pt idx="1">
                  <c:v>26</c:v>
                </c:pt>
                <c:pt idx="2">
                  <c:v>75</c:v>
                </c:pt>
                <c:pt idx="3">
                  <c:v>6</c:v>
                </c:pt>
              </c:numCache>
            </c:numRef>
          </c:val>
        </c:ser>
        <c:ser>
          <c:idx val="2"/>
          <c:order val="1"/>
          <c:tx>
            <c:strRef>
              <c:f>Sheet2!$B$7</c:f>
              <c:strCache>
                <c:ptCount val="1"/>
                <c:pt idx="0">
                  <c:v>11月（前回）</c:v>
                </c:pt>
              </c:strCache>
            </c:strRef>
          </c:tx>
          <c:invertIfNegative val="0"/>
          <c:dLbls>
            <c:showLegendKey val="0"/>
            <c:showVal val="1"/>
            <c:showCatName val="0"/>
            <c:showSerName val="0"/>
            <c:showPercent val="0"/>
            <c:showBubbleSize val="0"/>
            <c:showLeaderLines val="0"/>
          </c:dLbls>
          <c:cat>
            <c:strRef>
              <c:f>Sheet2!$C$4:$F$4</c:f>
              <c:strCache>
                <c:ptCount val="4"/>
                <c:pt idx="0">
                  <c:v>すでにインドに帰国済み、もしくはロックダウン以降もインドに留まっている</c:v>
                </c:pt>
                <c:pt idx="1">
                  <c:v>デリー経由でもすぐにインドに戻りたい、もしくは戻る予定がある。</c:v>
                </c:pt>
                <c:pt idx="2">
                  <c:v>1月9日の成田発－ムンバイ行きの直行便に搭乗予定である</c:v>
                </c:pt>
                <c:pt idx="3">
                  <c:v>1月10日のムンバイ発－成田行きの直行便に搭乗予定である</c:v>
                </c:pt>
              </c:strCache>
            </c:strRef>
          </c:cat>
          <c:val>
            <c:numRef>
              <c:f>Sheet2!$C$7:$F$7</c:f>
              <c:numCache>
                <c:formatCode>General</c:formatCode>
                <c:ptCount val="4"/>
                <c:pt idx="0">
                  <c:v>50</c:v>
                </c:pt>
                <c:pt idx="1">
                  <c:v>12</c:v>
                </c:pt>
              </c:numCache>
            </c:numRef>
          </c:val>
        </c:ser>
        <c:ser>
          <c:idx val="1"/>
          <c:order val="2"/>
          <c:tx>
            <c:strRef>
              <c:f>Sheet2!$B$6</c:f>
              <c:strCache>
                <c:ptCount val="1"/>
                <c:pt idx="0">
                  <c:v>10月</c:v>
                </c:pt>
              </c:strCache>
            </c:strRef>
          </c:tx>
          <c:invertIfNegative val="0"/>
          <c:dLbls>
            <c:showLegendKey val="0"/>
            <c:showVal val="1"/>
            <c:showCatName val="0"/>
            <c:showSerName val="0"/>
            <c:showPercent val="0"/>
            <c:showBubbleSize val="0"/>
            <c:showLeaderLines val="0"/>
          </c:dLbls>
          <c:cat>
            <c:strRef>
              <c:f>Sheet2!$C$4:$F$4</c:f>
              <c:strCache>
                <c:ptCount val="4"/>
                <c:pt idx="0">
                  <c:v>すでにインドに帰国済み、もしくはロックダウン以降もインドに留まっている</c:v>
                </c:pt>
                <c:pt idx="1">
                  <c:v>デリー経由でもすぐにインドに戻りたい、もしくは戻る予定がある。</c:v>
                </c:pt>
                <c:pt idx="2">
                  <c:v>1月9日の成田発－ムンバイ行きの直行便に搭乗予定である</c:v>
                </c:pt>
                <c:pt idx="3">
                  <c:v>1月10日のムンバイ発－成田行きの直行便に搭乗予定である</c:v>
                </c:pt>
              </c:strCache>
            </c:strRef>
          </c:cat>
          <c:val>
            <c:numRef>
              <c:f>Sheet2!$C$6:$F$6</c:f>
              <c:numCache>
                <c:formatCode>General</c:formatCode>
                <c:ptCount val="4"/>
                <c:pt idx="0">
                  <c:v>48</c:v>
                </c:pt>
                <c:pt idx="1">
                  <c:v>10</c:v>
                </c:pt>
              </c:numCache>
            </c:numRef>
          </c:val>
        </c:ser>
        <c:ser>
          <c:idx val="0"/>
          <c:order val="3"/>
          <c:tx>
            <c:strRef>
              <c:f>Sheet2!$B$5</c:f>
              <c:strCache>
                <c:ptCount val="1"/>
                <c:pt idx="0">
                  <c:v>9月</c:v>
                </c:pt>
              </c:strCache>
            </c:strRef>
          </c:tx>
          <c:invertIfNegative val="0"/>
          <c:dLbls>
            <c:showLegendKey val="0"/>
            <c:showVal val="1"/>
            <c:showCatName val="0"/>
            <c:showSerName val="0"/>
            <c:showPercent val="0"/>
            <c:showBubbleSize val="0"/>
            <c:showLeaderLines val="0"/>
          </c:dLbls>
          <c:cat>
            <c:strRef>
              <c:f>Sheet2!$C$4:$F$4</c:f>
              <c:strCache>
                <c:ptCount val="4"/>
                <c:pt idx="0">
                  <c:v>すでにインドに帰国済み、もしくはロックダウン以降もインドに留まっている</c:v>
                </c:pt>
                <c:pt idx="1">
                  <c:v>デリー経由でもすぐにインドに戻りたい、もしくは戻る予定がある。</c:v>
                </c:pt>
                <c:pt idx="2">
                  <c:v>1月9日の成田発－ムンバイ行きの直行便に搭乗予定である</c:v>
                </c:pt>
                <c:pt idx="3">
                  <c:v>1月10日のムンバイ発－成田行きの直行便に搭乗予定である</c:v>
                </c:pt>
              </c:strCache>
            </c:strRef>
          </c:cat>
          <c:val>
            <c:numRef>
              <c:f>Sheet2!$C$5:$F$5</c:f>
              <c:numCache>
                <c:formatCode>General</c:formatCode>
                <c:ptCount val="4"/>
                <c:pt idx="0">
                  <c:v>36</c:v>
                </c:pt>
                <c:pt idx="1">
                  <c:v>34</c:v>
                </c:pt>
              </c:numCache>
            </c:numRef>
          </c:val>
        </c:ser>
        <c:dLbls>
          <c:showLegendKey val="0"/>
          <c:showVal val="0"/>
          <c:showCatName val="0"/>
          <c:showSerName val="0"/>
          <c:showPercent val="0"/>
          <c:showBubbleSize val="0"/>
        </c:dLbls>
        <c:gapWidth val="150"/>
        <c:axId val="135406336"/>
        <c:axId val="135407872"/>
      </c:barChart>
      <c:catAx>
        <c:axId val="135406336"/>
        <c:scaling>
          <c:orientation val="minMax"/>
        </c:scaling>
        <c:delete val="0"/>
        <c:axPos val="l"/>
        <c:majorTickMark val="out"/>
        <c:minorTickMark val="none"/>
        <c:tickLblPos val="nextTo"/>
        <c:txPr>
          <a:bodyPr/>
          <a:lstStyle/>
          <a:p>
            <a:pPr>
              <a:defRPr>
                <a:latin typeface="Meiryo UI" pitchFamily="34" charset="-128"/>
                <a:ea typeface="Meiryo UI" pitchFamily="34" charset="-128"/>
                <a:cs typeface="Meiryo UI" pitchFamily="34" charset="-128"/>
              </a:defRPr>
            </a:pPr>
            <a:endParaRPr lang="ja-JP"/>
          </a:p>
        </c:txPr>
        <c:crossAx val="135407872"/>
        <c:crosses val="autoZero"/>
        <c:auto val="1"/>
        <c:lblAlgn val="ctr"/>
        <c:lblOffset val="100"/>
        <c:noMultiLvlLbl val="0"/>
      </c:catAx>
      <c:valAx>
        <c:axId val="135407872"/>
        <c:scaling>
          <c:orientation val="minMax"/>
        </c:scaling>
        <c:delete val="0"/>
        <c:axPos val="b"/>
        <c:majorGridlines/>
        <c:numFmt formatCode="General" sourceLinked="1"/>
        <c:majorTickMark val="out"/>
        <c:minorTickMark val="none"/>
        <c:tickLblPos val="nextTo"/>
        <c:crossAx val="135406336"/>
        <c:crosses val="autoZero"/>
        <c:crossBetween val="between"/>
      </c:valAx>
    </c:plotArea>
    <c:legend>
      <c:legendPos val="r"/>
      <c:layout/>
      <c:overlay val="0"/>
      <c:txPr>
        <a:bodyPr/>
        <a:lstStyle/>
        <a:p>
          <a:pPr>
            <a:defRPr>
              <a:latin typeface="Meiryo UI" pitchFamily="34" charset="-128"/>
              <a:ea typeface="Meiryo UI" pitchFamily="34" charset="-128"/>
              <a:cs typeface="Meiryo UI" pitchFamily="34" charset="-128"/>
            </a:defRPr>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0"/>
            <c:bubble3D val="0"/>
            <c:spPr>
              <a:ln w="19050"/>
            </c:spPr>
          </c:dPt>
          <c:dLbls>
            <c:dLbl>
              <c:idx val="0"/>
              <c:layout>
                <c:manualLayout>
                  <c:x val="-6.3690916840523137E-2"/>
                  <c:y val="0.17022120497494123"/>
                </c:manualLayout>
              </c:layout>
              <c:spPr>
                <a:ln>
                  <a:solidFill>
                    <a:sysClr val="windowText" lastClr="000000"/>
                  </a:solidFill>
                </a:ln>
              </c:spPr>
              <c:txPr>
                <a:bodyPr/>
                <a:lstStyle/>
                <a:p>
                  <a:pPr>
                    <a:defRPr sz="1400"/>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Sheet1!$B$7:$B$10</c:f>
              <c:strCache>
                <c:ptCount val="4"/>
                <c:pt idx="0">
                  <c:v>上旬</c:v>
                </c:pt>
                <c:pt idx="1">
                  <c:v>中旬</c:v>
                </c:pt>
                <c:pt idx="2">
                  <c:v>下旬</c:v>
                </c:pt>
                <c:pt idx="3">
                  <c:v>搭乗予定はありません</c:v>
                </c:pt>
              </c:strCache>
            </c:strRef>
          </c:cat>
          <c:val>
            <c:numRef>
              <c:f>Sheet1!$C$7:$C$10</c:f>
              <c:numCache>
                <c:formatCode>General</c:formatCode>
                <c:ptCount val="4"/>
                <c:pt idx="0">
                  <c:v>19</c:v>
                </c:pt>
                <c:pt idx="1">
                  <c:v>12</c:v>
                </c:pt>
                <c:pt idx="2">
                  <c:v>13</c:v>
                </c:pt>
                <c:pt idx="3">
                  <c:v>36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325122821185816"/>
          <c:y val="0.14900353153524107"/>
          <c:w val="0.38881160034367901"/>
          <c:h val="0.70061509500804042"/>
        </c:manualLayout>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showLegendKey val="0"/>
            <c:showVal val="1"/>
            <c:showCatName val="0"/>
            <c:showSerName val="0"/>
            <c:showPercent val="0"/>
            <c:showBubbleSize val="0"/>
            <c:showLeaderLines val="1"/>
          </c:dLbls>
          <c:cat>
            <c:strRef>
              <c:f>Sheet1!$B$14:$B$17</c:f>
              <c:strCache>
                <c:ptCount val="4"/>
                <c:pt idx="0">
                  <c:v>上旬</c:v>
                </c:pt>
                <c:pt idx="1">
                  <c:v>中旬</c:v>
                </c:pt>
                <c:pt idx="2">
                  <c:v>下旬</c:v>
                </c:pt>
                <c:pt idx="3">
                  <c:v>搭乗予定はありません</c:v>
                </c:pt>
              </c:strCache>
            </c:strRef>
          </c:cat>
          <c:val>
            <c:numRef>
              <c:f>Sheet1!$C$14:$C$17</c:f>
              <c:numCache>
                <c:formatCode>General</c:formatCode>
                <c:ptCount val="4"/>
                <c:pt idx="0">
                  <c:v>5</c:v>
                </c:pt>
                <c:pt idx="1">
                  <c:v>7</c:v>
                </c:pt>
                <c:pt idx="2">
                  <c:v>7</c:v>
                </c:pt>
                <c:pt idx="3">
                  <c:v>61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801274047932174"/>
          <c:y val="0.2407300287026643"/>
          <c:w val="0.32715286910489255"/>
          <c:h val="0.51854049740434238"/>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spPr>
                <a:ln>
                  <a:solidFill>
                    <a:sysClr val="windowText" lastClr="000000"/>
                  </a:solidFill>
                </a:ln>
              </c:spPr>
              <c:txPr>
                <a:bodyPr/>
                <a:lstStyle/>
                <a:p>
                  <a:pPr>
                    <a:defRPr sz="1400"/>
                  </a:pPr>
                  <a:endParaRPr lang="ja-JP"/>
                </a:p>
              </c:txPr>
              <c:showLegendKey val="0"/>
              <c:showVal val="1"/>
              <c:showCatName val="0"/>
              <c:showSerName val="0"/>
              <c:showPercent val="0"/>
              <c:showBubbleSize val="0"/>
            </c:dLbl>
            <c:dLbl>
              <c:idx val="2"/>
              <c:spPr>
                <a:ln>
                  <a:solidFill>
                    <a:sysClr val="windowText" lastClr="000000"/>
                  </a:solidFill>
                </a:ln>
              </c:spPr>
              <c:txPr>
                <a:bodyPr/>
                <a:lstStyle/>
                <a:p>
                  <a:pPr>
                    <a:defRPr sz="1400"/>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Sheet1!$B$21:$B$24</c:f>
              <c:strCache>
                <c:ptCount val="4"/>
                <c:pt idx="0">
                  <c:v>上旬</c:v>
                </c:pt>
                <c:pt idx="1">
                  <c:v>中旬</c:v>
                </c:pt>
                <c:pt idx="2">
                  <c:v>下旬</c:v>
                </c:pt>
                <c:pt idx="3">
                  <c:v>搭乗予定はありません</c:v>
                </c:pt>
              </c:strCache>
            </c:strRef>
          </c:cat>
          <c:val>
            <c:numRef>
              <c:f>Sheet1!$C$21:$C$24</c:f>
              <c:numCache>
                <c:formatCode>General</c:formatCode>
                <c:ptCount val="4"/>
                <c:pt idx="0">
                  <c:v>20</c:v>
                </c:pt>
                <c:pt idx="1">
                  <c:v>13</c:v>
                </c:pt>
                <c:pt idx="2">
                  <c:v>19</c:v>
                </c:pt>
                <c:pt idx="3">
                  <c:v>28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023310645491345"/>
          <c:y val="0.2384859099743481"/>
          <c:w val="0.32784598959028427"/>
          <c:h val="0.52151207529211308"/>
        </c:manualLayout>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097489053576237"/>
          <c:y val="0.19168163052736081"/>
          <c:w val="0.25879862032091416"/>
          <c:h val="0.7372065772270836"/>
        </c:manualLayout>
      </c:layout>
      <c:pieChart>
        <c:varyColors val="1"/>
        <c:ser>
          <c:idx val="0"/>
          <c:order val="0"/>
          <c:dLbls>
            <c:dLbl>
              <c:idx val="2"/>
              <c:spPr>
                <a:ln>
                  <a:solidFill>
                    <a:sysClr val="windowText" lastClr="000000"/>
                  </a:solidFill>
                </a:ln>
              </c:spPr>
              <c:txPr>
                <a:bodyPr/>
                <a:lstStyle/>
                <a:p>
                  <a:pPr>
                    <a:defRPr sz="1400"/>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Sheet1!$B$28:$B$31</c:f>
              <c:strCache>
                <c:ptCount val="4"/>
                <c:pt idx="0">
                  <c:v>上旬</c:v>
                </c:pt>
                <c:pt idx="1">
                  <c:v>中旬</c:v>
                </c:pt>
                <c:pt idx="2">
                  <c:v>下旬</c:v>
                </c:pt>
                <c:pt idx="3">
                  <c:v>搭乗予定はありません</c:v>
                </c:pt>
              </c:strCache>
            </c:strRef>
          </c:cat>
          <c:val>
            <c:numRef>
              <c:f>Sheet1!$C$28:$C$31</c:f>
              <c:numCache>
                <c:formatCode>General</c:formatCode>
                <c:ptCount val="4"/>
                <c:pt idx="0">
                  <c:v>7</c:v>
                </c:pt>
                <c:pt idx="1">
                  <c:v>10</c:v>
                </c:pt>
                <c:pt idx="2">
                  <c:v>25</c:v>
                </c:pt>
                <c:pt idx="3">
                  <c:v>38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446885949845826"/>
          <c:y val="0.19694181182967782"/>
          <c:w val="0.38715810056783567"/>
          <c:h val="0.63195277025817398"/>
        </c:manualLayout>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7908623501194786"/>
          <c:y val="0.27477790710772348"/>
          <c:w val="0.49933465330189253"/>
          <c:h val="0.66727336118993086"/>
        </c:manualLayout>
      </c:layout>
      <c:barChart>
        <c:barDir val="bar"/>
        <c:grouping val="clustered"/>
        <c:varyColors val="0"/>
        <c:ser>
          <c:idx val="2"/>
          <c:order val="0"/>
          <c:tx>
            <c:strRef>
              <c:f>集計!$D$15</c:f>
              <c:strCache>
                <c:ptCount val="1"/>
                <c:pt idx="0">
                  <c:v>11月（今回）</c:v>
                </c:pt>
              </c:strCache>
            </c:strRef>
          </c:tx>
          <c:invertIfNegative val="0"/>
          <c:dPt>
            <c:idx val="4"/>
            <c:invertIfNegative val="0"/>
            <c:bubble3D val="0"/>
            <c:spPr>
              <a:solidFill>
                <a:srgbClr val="FFC000"/>
              </a:solidFill>
            </c:spPr>
          </c:dPt>
          <c:dLbls>
            <c:showLegendKey val="0"/>
            <c:showVal val="1"/>
            <c:showCatName val="0"/>
            <c:showSerName val="0"/>
            <c:showPercent val="0"/>
            <c:showBubbleSize val="0"/>
            <c:showLeaderLines val="0"/>
          </c:dLbls>
          <c:cat>
            <c:strRef>
              <c:f>集計!$E$12:$L$12</c:f>
              <c:strCache>
                <c:ptCount val="8"/>
                <c:pt idx="0">
                  <c:v>すでにインドに帰国済み、もしくはロックダウン以降もインドに留まっている</c:v>
                </c:pt>
                <c:pt idx="1">
                  <c:v>デリー経由でもすぐにインドに戻りたい、もしくは戻る予定がある。</c:v>
                </c:pt>
                <c:pt idx="2">
                  <c:v>11月28日の便で帰国予定</c:v>
                </c:pt>
                <c:pt idx="3">
                  <c:v>12月下旬にムンバイ直行便がでれば搭乗したい。会社の承認も得られている。</c:v>
                </c:pt>
                <c:pt idx="4">
                  <c:v>12月下旬にムンバイ直行便がでれば搭乗したい。会社の承認をこれからとる。</c:v>
                </c:pt>
                <c:pt idx="5">
                  <c:v>1月上旬にムンバイ直行便がでれば搭乗したい。会社の承認も得られている。</c:v>
                </c:pt>
                <c:pt idx="6">
                  <c:v>1月上旬にムンバイ直行便がでれば搭乗したい。会社の承認はこれからとる。</c:v>
                </c:pt>
                <c:pt idx="7">
                  <c:v>現状を鑑み、当面は戻るつもりはない</c:v>
                </c:pt>
              </c:strCache>
            </c:strRef>
          </c:cat>
          <c:val>
            <c:numRef>
              <c:f>集計!$E$15:$L$15</c:f>
              <c:numCache>
                <c:formatCode>General</c:formatCode>
                <c:ptCount val="8"/>
                <c:pt idx="0">
                  <c:v>50</c:v>
                </c:pt>
                <c:pt idx="1">
                  <c:v>12</c:v>
                </c:pt>
                <c:pt idx="2">
                  <c:v>26</c:v>
                </c:pt>
                <c:pt idx="3">
                  <c:v>4</c:v>
                </c:pt>
                <c:pt idx="4">
                  <c:v>31</c:v>
                </c:pt>
                <c:pt idx="5">
                  <c:v>14</c:v>
                </c:pt>
                <c:pt idx="6">
                  <c:v>62</c:v>
                </c:pt>
                <c:pt idx="7">
                  <c:v>176</c:v>
                </c:pt>
              </c:numCache>
            </c:numRef>
          </c:val>
        </c:ser>
        <c:ser>
          <c:idx val="1"/>
          <c:order val="1"/>
          <c:tx>
            <c:strRef>
              <c:f>集計!$D$14</c:f>
              <c:strCache>
                <c:ptCount val="1"/>
                <c:pt idx="0">
                  <c:v>10月</c:v>
                </c:pt>
              </c:strCache>
            </c:strRef>
          </c:tx>
          <c:invertIfNegative val="0"/>
          <c:dLbls>
            <c:showLegendKey val="0"/>
            <c:showVal val="1"/>
            <c:showCatName val="0"/>
            <c:showSerName val="0"/>
            <c:showPercent val="0"/>
            <c:showBubbleSize val="0"/>
            <c:showLeaderLines val="0"/>
          </c:dLbls>
          <c:cat>
            <c:strRef>
              <c:f>集計!$E$12:$L$12</c:f>
              <c:strCache>
                <c:ptCount val="8"/>
                <c:pt idx="0">
                  <c:v>すでにインドに帰国済み、もしくはロックダウン以降もインドに留まっている</c:v>
                </c:pt>
                <c:pt idx="1">
                  <c:v>デリー経由でもすぐにインドに戻りたい、もしくは戻る予定がある。</c:v>
                </c:pt>
                <c:pt idx="2">
                  <c:v>11月28日の便で帰国予定</c:v>
                </c:pt>
                <c:pt idx="3">
                  <c:v>12月下旬にムンバイ直行便がでれば搭乗したい。会社の承認も得られている。</c:v>
                </c:pt>
                <c:pt idx="4">
                  <c:v>12月下旬にムンバイ直行便がでれば搭乗したい。会社の承認をこれからとる。</c:v>
                </c:pt>
                <c:pt idx="5">
                  <c:v>1月上旬にムンバイ直行便がでれば搭乗したい。会社の承認も得られている。</c:v>
                </c:pt>
                <c:pt idx="6">
                  <c:v>1月上旬にムンバイ直行便がでれば搭乗したい。会社の承認はこれからとる。</c:v>
                </c:pt>
                <c:pt idx="7">
                  <c:v>現状を鑑み、当面は戻るつもりはない</c:v>
                </c:pt>
              </c:strCache>
            </c:strRef>
          </c:cat>
          <c:val>
            <c:numRef>
              <c:f>集計!$E$14:$L$14</c:f>
              <c:numCache>
                <c:formatCode>General</c:formatCode>
                <c:ptCount val="8"/>
                <c:pt idx="0">
                  <c:v>48</c:v>
                </c:pt>
                <c:pt idx="1">
                  <c:v>10</c:v>
                </c:pt>
                <c:pt idx="7">
                  <c:v>159</c:v>
                </c:pt>
              </c:numCache>
            </c:numRef>
          </c:val>
        </c:ser>
        <c:ser>
          <c:idx val="0"/>
          <c:order val="2"/>
          <c:tx>
            <c:strRef>
              <c:f>集計!$D$13</c:f>
              <c:strCache>
                <c:ptCount val="1"/>
                <c:pt idx="0">
                  <c:v>9月</c:v>
                </c:pt>
              </c:strCache>
            </c:strRef>
          </c:tx>
          <c:invertIfNegative val="0"/>
          <c:dLbls>
            <c:txPr>
              <a:bodyPr/>
              <a:lstStyle/>
              <a:p>
                <a:pPr>
                  <a:defRPr sz="1000"/>
                </a:pPr>
                <a:endParaRPr lang="ja-JP"/>
              </a:p>
            </c:txPr>
            <c:showLegendKey val="0"/>
            <c:showVal val="1"/>
            <c:showCatName val="0"/>
            <c:showSerName val="0"/>
            <c:showPercent val="0"/>
            <c:showBubbleSize val="0"/>
            <c:showLeaderLines val="0"/>
          </c:dLbls>
          <c:cat>
            <c:strRef>
              <c:f>集計!$E$12:$L$12</c:f>
              <c:strCache>
                <c:ptCount val="8"/>
                <c:pt idx="0">
                  <c:v>すでにインドに帰国済み、もしくはロックダウン以降もインドに留まっている</c:v>
                </c:pt>
                <c:pt idx="1">
                  <c:v>デリー経由でもすぐにインドに戻りたい、もしくは戻る予定がある。</c:v>
                </c:pt>
                <c:pt idx="2">
                  <c:v>11月28日の便で帰国予定</c:v>
                </c:pt>
                <c:pt idx="3">
                  <c:v>12月下旬にムンバイ直行便がでれば搭乗したい。会社の承認も得られている。</c:v>
                </c:pt>
                <c:pt idx="4">
                  <c:v>12月下旬にムンバイ直行便がでれば搭乗したい。会社の承認をこれからとる。</c:v>
                </c:pt>
                <c:pt idx="5">
                  <c:v>1月上旬にムンバイ直行便がでれば搭乗したい。会社の承認も得られている。</c:v>
                </c:pt>
                <c:pt idx="6">
                  <c:v>1月上旬にムンバイ直行便がでれば搭乗したい。会社の承認はこれからとる。</c:v>
                </c:pt>
                <c:pt idx="7">
                  <c:v>現状を鑑み、当面は戻るつもりはない</c:v>
                </c:pt>
              </c:strCache>
            </c:strRef>
          </c:cat>
          <c:val>
            <c:numRef>
              <c:f>集計!$E$13:$L$13</c:f>
              <c:numCache>
                <c:formatCode>General</c:formatCode>
                <c:ptCount val="8"/>
                <c:pt idx="0">
                  <c:v>36</c:v>
                </c:pt>
                <c:pt idx="1">
                  <c:v>34</c:v>
                </c:pt>
                <c:pt idx="7">
                  <c:v>150</c:v>
                </c:pt>
              </c:numCache>
            </c:numRef>
          </c:val>
        </c:ser>
        <c:dLbls>
          <c:showLegendKey val="0"/>
          <c:showVal val="0"/>
          <c:showCatName val="0"/>
          <c:showSerName val="0"/>
          <c:showPercent val="0"/>
          <c:showBubbleSize val="0"/>
        </c:dLbls>
        <c:gapWidth val="117"/>
        <c:axId val="131060864"/>
        <c:axId val="131062400"/>
      </c:barChart>
      <c:catAx>
        <c:axId val="131060864"/>
        <c:scaling>
          <c:orientation val="minMax"/>
        </c:scaling>
        <c:delete val="0"/>
        <c:axPos val="l"/>
        <c:majorTickMark val="out"/>
        <c:minorTickMark val="none"/>
        <c:tickLblPos val="nextTo"/>
        <c:txPr>
          <a:bodyPr/>
          <a:lstStyle/>
          <a:p>
            <a:pPr>
              <a:defRPr sz="1050"/>
            </a:pPr>
            <a:endParaRPr lang="ja-JP"/>
          </a:p>
        </c:txPr>
        <c:crossAx val="131062400"/>
        <c:crosses val="autoZero"/>
        <c:auto val="1"/>
        <c:lblAlgn val="ctr"/>
        <c:lblOffset val="100"/>
        <c:noMultiLvlLbl val="0"/>
      </c:catAx>
      <c:valAx>
        <c:axId val="131062400"/>
        <c:scaling>
          <c:orientation val="minMax"/>
        </c:scaling>
        <c:delete val="0"/>
        <c:axPos val="b"/>
        <c:majorGridlines/>
        <c:numFmt formatCode="General" sourceLinked="1"/>
        <c:majorTickMark val="out"/>
        <c:minorTickMark val="none"/>
        <c:tickLblPos val="nextTo"/>
        <c:crossAx val="131060864"/>
        <c:crosses val="autoZero"/>
        <c:crossBetween val="between"/>
      </c:valAx>
    </c:plotArea>
    <c:legend>
      <c:legendPos val="r"/>
      <c:layout>
        <c:manualLayout>
          <c:xMode val="edge"/>
          <c:yMode val="edge"/>
          <c:x val="0.82799217959678917"/>
          <c:y val="8.9299526366323198E-2"/>
          <c:w val="0.15879874133312982"/>
          <c:h val="0.11281278328175036"/>
        </c:manualLayout>
      </c:layout>
      <c:overlay val="0"/>
      <c:txPr>
        <a:bodyPr/>
        <a:lstStyle/>
        <a:p>
          <a:pPr>
            <a:defRPr sz="1200"/>
          </a:pPr>
          <a:endParaRPr lang="ja-JP"/>
        </a:p>
      </c:txPr>
    </c:legend>
    <c:plotVisOnly val="1"/>
    <c:dispBlanksAs val="gap"/>
    <c:showDLblsOverMax val="0"/>
  </c:chart>
  <c:txPr>
    <a:bodyPr/>
    <a:lstStyle/>
    <a:p>
      <a:pPr>
        <a:defRPr>
          <a:latin typeface="Meiryo UI" pitchFamily="34" charset="-128"/>
          <a:ea typeface="Meiryo UI" pitchFamily="34" charset="-128"/>
          <a:cs typeface="Meiryo UI" pitchFamily="34" charset="-128"/>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'[Microsoft PowerPoint 内のグラフ]集計'!$D$56</c:f>
              <c:strCache>
                <c:ptCount val="1"/>
                <c:pt idx="0">
                  <c:v>11月（今回）</c:v>
                </c:pt>
              </c:strCache>
            </c:strRef>
          </c:tx>
          <c:spPr>
            <a:solidFill>
              <a:srgbClr val="FFC000"/>
            </a:solidFill>
          </c:spPr>
          <c:invertIfNegative val="0"/>
          <c:dLbls>
            <c:showLegendKey val="0"/>
            <c:showVal val="1"/>
            <c:showCatName val="0"/>
            <c:showSerName val="0"/>
            <c:showPercent val="0"/>
            <c:showBubbleSize val="0"/>
            <c:showLeaderLines val="0"/>
          </c:dLbls>
          <c:cat>
            <c:strRef>
              <c:f>'[Microsoft PowerPoint 内のグラフ]集計'!$E$54:$H$54</c:f>
              <c:strCache>
                <c:ptCount val="4"/>
                <c:pt idx="0">
                  <c:v>成田→ムンバイのダイレクトフライトの
定期運航の復活</c:v>
                </c:pt>
                <c:pt idx="1">
                  <c:v>感染者のピークアウト、ワクチンの開発含む
医療状況（空き床数）の改善</c:v>
                </c:pt>
                <c:pt idx="2">
                  <c:v>日本人学校（現地校を含む）の再開</c:v>
                </c:pt>
                <c:pt idx="3">
                  <c:v>その他</c:v>
                </c:pt>
              </c:strCache>
            </c:strRef>
          </c:cat>
          <c:val>
            <c:numRef>
              <c:f>'[Microsoft PowerPoint 内のグラフ]集計'!$E$56:$H$56</c:f>
              <c:numCache>
                <c:formatCode>General</c:formatCode>
                <c:ptCount val="4"/>
                <c:pt idx="0">
                  <c:v>44</c:v>
                </c:pt>
                <c:pt idx="1">
                  <c:v>52</c:v>
                </c:pt>
                <c:pt idx="2">
                  <c:v>8</c:v>
                </c:pt>
                <c:pt idx="3">
                  <c:v>22</c:v>
                </c:pt>
              </c:numCache>
            </c:numRef>
          </c:val>
        </c:ser>
        <c:ser>
          <c:idx val="0"/>
          <c:order val="1"/>
          <c:tx>
            <c:strRef>
              <c:f>'[Microsoft PowerPoint 内のグラフ]集計'!$D$55</c:f>
              <c:strCache>
                <c:ptCount val="1"/>
                <c:pt idx="0">
                  <c:v>10月</c:v>
                </c:pt>
              </c:strCache>
            </c:strRef>
          </c:tx>
          <c:spPr>
            <a:solidFill>
              <a:schemeClr val="accent2"/>
            </a:solidFill>
          </c:spPr>
          <c:invertIfNegative val="0"/>
          <c:dLbls>
            <c:showLegendKey val="0"/>
            <c:showVal val="1"/>
            <c:showCatName val="0"/>
            <c:showSerName val="0"/>
            <c:showPercent val="0"/>
            <c:showBubbleSize val="0"/>
            <c:showLeaderLines val="0"/>
          </c:dLbls>
          <c:cat>
            <c:strRef>
              <c:f>'[Microsoft PowerPoint 内のグラフ]集計'!$E$54:$H$54</c:f>
              <c:strCache>
                <c:ptCount val="4"/>
                <c:pt idx="0">
                  <c:v>成田→ムンバイのダイレクトフライトの
定期運航の復活</c:v>
                </c:pt>
                <c:pt idx="1">
                  <c:v>感染者のピークアウト、ワクチンの開発含む
医療状況（空き床数）の改善</c:v>
                </c:pt>
                <c:pt idx="2">
                  <c:v>日本人学校（現地校を含む）の再開</c:v>
                </c:pt>
                <c:pt idx="3">
                  <c:v>その他</c:v>
                </c:pt>
              </c:strCache>
            </c:strRef>
          </c:cat>
          <c:val>
            <c:numRef>
              <c:f>'[Microsoft PowerPoint 内のグラフ]集計'!$E$55:$H$55</c:f>
              <c:numCache>
                <c:formatCode>General</c:formatCode>
                <c:ptCount val="4"/>
                <c:pt idx="0">
                  <c:v>42</c:v>
                </c:pt>
                <c:pt idx="1">
                  <c:v>61</c:v>
                </c:pt>
                <c:pt idx="2">
                  <c:v>13</c:v>
                </c:pt>
                <c:pt idx="3">
                  <c:v>22</c:v>
                </c:pt>
              </c:numCache>
            </c:numRef>
          </c:val>
        </c:ser>
        <c:dLbls>
          <c:showLegendKey val="0"/>
          <c:showVal val="0"/>
          <c:showCatName val="0"/>
          <c:showSerName val="0"/>
          <c:showPercent val="0"/>
          <c:showBubbleSize val="0"/>
        </c:dLbls>
        <c:gapWidth val="150"/>
        <c:axId val="200851840"/>
        <c:axId val="200853376"/>
      </c:barChart>
      <c:catAx>
        <c:axId val="200851840"/>
        <c:scaling>
          <c:orientation val="minMax"/>
        </c:scaling>
        <c:delete val="0"/>
        <c:axPos val="l"/>
        <c:majorTickMark val="out"/>
        <c:minorTickMark val="none"/>
        <c:tickLblPos val="nextTo"/>
        <c:crossAx val="200853376"/>
        <c:crosses val="autoZero"/>
        <c:auto val="1"/>
        <c:lblAlgn val="ctr"/>
        <c:lblOffset val="100"/>
        <c:noMultiLvlLbl val="0"/>
      </c:catAx>
      <c:valAx>
        <c:axId val="200853376"/>
        <c:scaling>
          <c:orientation val="minMax"/>
        </c:scaling>
        <c:delete val="0"/>
        <c:axPos val="b"/>
        <c:majorGridlines/>
        <c:numFmt formatCode="General" sourceLinked="1"/>
        <c:majorTickMark val="out"/>
        <c:minorTickMark val="none"/>
        <c:tickLblPos val="nextTo"/>
        <c:crossAx val="200851840"/>
        <c:crosses val="autoZero"/>
        <c:crossBetween val="between"/>
      </c:valAx>
    </c:plotArea>
    <c:legend>
      <c:legendPos val="r"/>
      <c:layout>
        <c:manualLayout>
          <c:xMode val="edge"/>
          <c:yMode val="edge"/>
          <c:x val="0.86763811245027378"/>
          <c:y val="6.2220494151422258E-2"/>
          <c:w val="0.1163356821226818"/>
          <c:h val="0.11170856896320645"/>
        </c:manualLayout>
      </c:layout>
      <c:overlay val="0"/>
    </c:legend>
    <c:plotVisOnly val="1"/>
    <c:dispBlanksAs val="gap"/>
    <c:showDLblsOverMax val="0"/>
  </c:chart>
  <c:txPr>
    <a:bodyPr/>
    <a:lstStyle/>
    <a:p>
      <a:pPr>
        <a:defRPr>
          <a:latin typeface="Meiryo UI" pitchFamily="34" charset="-128"/>
          <a:ea typeface="Meiryo UI" pitchFamily="34" charset="-128"/>
          <a:cs typeface="Meiryo UI" pitchFamily="34" charset="-128"/>
        </a:defRPr>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333493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198135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15681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427540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316852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309127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386666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420361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114016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294033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0B49C5-BB89-42F5-8361-AB183EE76DD0}" type="datetimeFigureOut">
              <a:rPr kumimoji="1" lang="ja-JP" altLang="en-US" smtClean="0"/>
              <a:t>2020/12/17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78140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B49C5-BB89-42F5-8361-AB183EE76DD0}" type="datetimeFigureOut">
              <a:rPr kumimoji="1" lang="ja-JP" altLang="en-US" smtClean="0"/>
              <a:t>2020/12/17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CA2F2-DEEC-4324-8050-7DDBB346C17F}" type="slidenum">
              <a:rPr kumimoji="1" lang="ja-JP" altLang="en-US" smtClean="0"/>
              <a:t>‹#›</a:t>
            </a:fld>
            <a:endParaRPr kumimoji="1" lang="ja-JP" altLang="en-US"/>
          </a:p>
        </p:txBody>
      </p:sp>
    </p:spTree>
    <p:extLst>
      <p:ext uri="{BB962C8B-B14F-4D97-AF65-F5344CB8AC3E}">
        <p14:creationId xmlns:p14="http://schemas.microsoft.com/office/powerpoint/2010/main" val="267114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itchFamily="34" charset="-128"/>
                <a:ea typeface="Meiryo UI" pitchFamily="34" charset="-128"/>
                <a:cs typeface="Meiryo UI" pitchFamily="34" charset="-128"/>
              </a:rPr>
              <a:t>ムンバイ日本人会　</a:t>
            </a:r>
            <a:r>
              <a:rPr lang="en-US" altLang="ja-JP" dirty="0">
                <a:solidFill>
                  <a:schemeClr val="bg1"/>
                </a:solidFill>
                <a:latin typeface="Meiryo UI" pitchFamily="34" charset="-128"/>
                <a:ea typeface="Meiryo UI" pitchFamily="34" charset="-128"/>
                <a:cs typeface="Meiryo UI" pitchFamily="34" charset="-128"/>
              </a:rPr>
              <a:t>12</a:t>
            </a:r>
            <a:r>
              <a:rPr kumimoji="1" lang="ja-JP" altLang="en-US" dirty="0" smtClean="0">
                <a:solidFill>
                  <a:schemeClr val="bg1"/>
                </a:solidFill>
                <a:latin typeface="Meiryo UI" pitchFamily="34" charset="-128"/>
                <a:ea typeface="Meiryo UI" pitchFamily="34" charset="-128"/>
                <a:cs typeface="Meiryo UI" pitchFamily="34" charset="-128"/>
              </a:rPr>
              <a:t>月度インド帰任希望アンケート速報</a:t>
            </a:r>
            <a:endParaRPr kumimoji="1" lang="ja-JP" altLang="en-US" dirty="0">
              <a:solidFill>
                <a:schemeClr val="bg1"/>
              </a:solidFill>
              <a:latin typeface="Meiryo UI" pitchFamily="34" charset="-128"/>
              <a:ea typeface="Meiryo UI" pitchFamily="34" charset="-128"/>
              <a:cs typeface="Meiryo UI" pitchFamily="34" charset="-128"/>
            </a:endParaRPr>
          </a:p>
        </p:txBody>
      </p:sp>
      <p:sp>
        <p:nvSpPr>
          <p:cNvPr id="13" name="テキスト ボックス 12"/>
          <p:cNvSpPr txBox="1"/>
          <p:nvPr/>
        </p:nvSpPr>
        <p:spPr>
          <a:xfrm>
            <a:off x="107505" y="705470"/>
            <a:ext cx="8784975" cy="1077218"/>
          </a:xfrm>
          <a:prstGeom prst="rect">
            <a:avLst/>
          </a:prstGeom>
          <a:solidFill>
            <a:schemeClr val="accent5">
              <a:lumMod val="20000"/>
              <a:lumOff val="80000"/>
            </a:schemeClr>
          </a:solidFill>
          <a:ln>
            <a:solidFill>
              <a:schemeClr val="accent1"/>
            </a:solidFill>
          </a:ln>
        </p:spPr>
        <p:txBody>
          <a:bodyPr wrap="square" rtlCol="0">
            <a:spAutoFit/>
          </a:bodyPr>
          <a:lstStyle/>
          <a:p>
            <a:r>
              <a:rPr lang="ja-JP" altLang="en-US" b="1" dirty="0" smtClean="0">
                <a:latin typeface="Meiryo UI" pitchFamily="34" charset="-128"/>
                <a:ea typeface="Meiryo UI" pitchFamily="34" charset="-128"/>
                <a:cs typeface="Meiryo UI" pitchFamily="34" charset="-128"/>
              </a:rPr>
              <a:t>＜</a:t>
            </a:r>
            <a:r>
              <a:rPr lang="en-US" altLang="ja-JP" b="1" dirty="0">
                <a:latin typeface="Meiryo UI" pitchFamily="34" charset="-128"/>
                <a:ea typeface="Meiryo UI" pitchFamily="34" charset="-128"/>
                <a:cs typeface="Meiryo UI" pitchFamily="34" charset="-128"/>
              </a:rPr>
              <a:t>12</a:t>
            </a:r>
            <a:r>
              <a:rPr lang="ja-JP" altLang="en-US" b="1" dirty="0" smtClean="0">
                <a:latin typeface="Meiryo UI" pitchFamily="34" charset="-128"/>
                <a:ea typeface="Meiryo UI" pitchFamily="34" charset="-128"/>
                <a:cs typeface="Meiryo UI" pitchFamily="34" charset="-128"/>
              </a:rPr>
              <a:t>月度結果＞</a:t>
            </a:r>
            <a:endParaRPr lang="en-US" altLang="ja-JP" b="1" dirty="0" smtClean="0">
              <a:latin typeface="Meiryo UI" pitchFamily="34" charset="-128"/>
              <a:ea typeface="Meiryo UI" pitchFamily="34" charset="-128"/>
              <a:cs typeface="Meiryo UI" pitchFamily="34" charset="-128"/>
            </a:endParaRPr>
          </a:p>
          <a:p>
            <a:r>
              <a:rPr lang="en-US" altLang="ja-JP" b="1" dirty="0">
                <a:latin typeface="Meiryo UI" pitchFamily="34" charset="-128"/>
                <a:ea typeface="Meiryo UI" pitchFamily="34" charset="-128"/>
                <a:cs typeface="Meiryo UI" pitchFamily="34" charset="-128"/>
              </a:rPr>
              <a:t>75</a:t>
            </a:r>
            <a:r>
              <a:rPr lang="ja-JP" altLang="en-US" b="1" dirty="0" smtClean="0">
                <a:latin typeface="Meiryo UI" pitchFamily="34" charset="-128"/>
                <a:ea typeface="Meiryo UI" pitchFamily="34" charset="-128"/>
                <a:cs typeface="Meiryo UI" pitchFamily="34" charset="-128"/>
              </a:rPr>
              <a:t>名が</a:t>
            </a:r>
            <a:r>
              <a:rPr lang="en-US" altLang="ja-JP" b="1" dirty="0" smtClean="0">
                <a:latin typeface="Meiryo UI" pitchFamily="34" charset="-128"/>
                <a:ea typeface="Meiryo UI" pitchFamily="34" charset="-128"/>
                <a:cs typeface="Meiryo UI" pitchFamily="34" charset="-128"/>
              </a:rPr>
              <a:t>1</a:t>
            </a:r>
            <a:r>
              <a:rPr lang="ja-JP" altLang="en-US" b="1" dirty="0" smtClean="0">
                <a:latin typeface="Meiryo UI" pitchFamily="34" charset="-128"/>
                <a:ea typeface="Meiryo UI" pitchFamily="34" charset="-128"/>
                <a:cs typeface="Meiryo UI" pitchFamily="34" charset="-128"/>
              </a:rPr>
              <a:t>月</a:t>
            </a:r>
            <a:r>
              <a:rPr lang="en-US" altLang="ja-JP" b="1" dirty="0" smtClean="0">
                <a:latin typeface="Meiryo UI" pitchFamily="34" charset="-128"/>
                <a:ea typeface="Meiryo UI" pitchFamily="34" charset="-128"/>
                <a:cs typeface="Meiryo UI" pitchFamily="34" charset="-128"/>
              </a:rPr>
              <a:t>9</a:t>
            </a:r>
            <a:r>
              <a:rPr lang="ja-JP" altLang="en-US" b="1" dirty="0" smtClean="0">
                <a:latin typeface="Meiryo UI" pitchFamily="34" charset="-128"/>
                <a:ea typeface="Meiryo UI" pitchFamily="34" charset="-128"/>
                <a:cs typeface="Meiryo UI" pitchFamily="34" charset="-128"/>
              </a:rPr>
              <a:t>日の成田発→ムンバイ行き直行便に搭乗予定。</a:t>
            </a:r>
            <a:r>
              <a:rPr lang="ja-JP" altLang="en-US" sz="1600" b="1" dirty="0" smtClean="0">
                <a:latin typeface="Meiryo UI" pitchFamily="34" charset="-128"/>
                <a:ea typeface="Meiryo UI" pitchFamily="34" charset="-128"/>
                <a:cs typeface="Meiryo UI" pitchFamily="34" charset="-128"/>
              </a:rPr>
              <a:t>（翌日の成田行便は</a:t>
            </a:r>
            <a:r>
              <a:rPr lang="en-US" altLang="ja-JP" sz="1600" b="1" dirty="0" smtClean="0">
                <a:latin typeface="Meiryo UI" pitchFamily="34" charset="-128"/>
                <a:ea typeface="Meiryo UI" pitchFamily="34" charset="-128"/>
                <a:cs typeface="Meiryo UI" pitchFamily="34" charset="-128"/>
              </a:rPr>
              <a:t>6</a:t>
            </a:r>
            <a:r>
              <a:rPr lang="ja-JP" altLang="en-US" sz="1600" b="1" dirty="0" smtClean="0">
                <a:latin typeface="Meiryo UI" pitchFamily="34" charset="-128"/>
                <a:ea typeface="Meiryo UI" pitchFamily="34" charset="-128"/>
                <a:cs typeface="Meiryo UI" pitchFamily="34" charset="-128"/>
              </a:rPr>
              <a:t>名）</a:t>
            </a:r>
            <a:endParaRPr lang="en-US" altLang="ja-JP" sz="1600" b="1" dirty="0" smtClean="0">
              <a:latin typeface="Meiryo UI" pitchFamily="34" charset="-128"/>
              <a:ea typeface="Meiryo UI" pitchFamily="34" charset="-128"/>
              <a:cs typeface="Meiryo UI" pitchFamily="34" charset="-128"/>
            </a:endParaRPr>
          </a:p>
          <a:p>
            <a:pPr marL="285750" indent="-285750">
              <a:buFont typeface="Arial" pitchFamily="34" charset="0"/>
              <a:buChar char="•"/>
            </a:pPr>
            <a:r>
              <a:rPr lang="ja-JP" altLang="en-US" sz="1400" dirty="0" smtClean="0">
                <a:latin typeface="Meiryo UI" pitchFamily="34" charset="-128"/>
                <a:ea typeface="Meiryo UI" pitchFamily="34" charset="-128"/>
                <a:cs typeface="Meiryo UI" pitchFamily="34" charset="-128"/>
              </a:rPr>
              <a:t>前回、「</a:t>
            </a:r>
            <a:r>
              <a:rPr lang="en-US" altLang="ja-JP" sz="1400" dirty="0" smtClean="0">
                <a:latin typeface="Meiryo UI" pitchFamily="34" charset="-128"/>
                <a:ea typeface="Meiryo UI" pitchFamily="34" charset="-128"/>
                <a:cs typeface="Meiryo UI" pitchFamily="34" charset="-128"/>
              </a:rPr>
              <a:t>1</a:t>
            </a:r>
            <a:r>
              <a:rPr lang="ja-JP" altLang="en-US" sz="1400" dirty="0" smtClean="0">
                <a:latin typeface="Meiryo UI" pitchFamily="34" charset="-128"/>
                <a:ea typeface="Meiryo UI" pitchFamily="34" charset="-128"/>
                <a:cs typeface="Meiryo UI" pitchFamily="34" charset="-128"/>
              </a:rPr>
              <a:t>月上旬便がでれば搭乗予定」と回答された方</a:t>
            </a:r>
            <a:r>
              <a:rPr lang="ja-JP" altLang="en-US" sz="1100" dirty="0" smtClean="0">
                <a:latin typeface="Meiryo UI" pitchFamily="34" charset="-128"/>
                <a:ea typeface="Meiryo UI" pitchFamily="34" charset="-128"/>
                <a:cs typeface="Meiryo UI" pitchFamily="34" charset="-128"/>
              </a:rPr>
              <a:t>（</a:t>
            </a:r>
            <a:r>
              <a:rPr lang="en-US" altLang="ja-JP" sz="1100" dirty="0" smtClean="0">
                <a:latin typeface="Meiryo UI" pitchFamily="34" charset="-128"/>
                <a:ea typeface="Meiryo UI" pitchFamily="34" charset="-128"/>
                <a:cs typeface="Meiryo UI" pitchFamily="34" charset="-128"/>
              </a:rPr>
              <a:t>76</a:t>
            </a:r>
            <a:r>
              <a:rPr lang="ja-JP" altLang="en-US" sz="1100" dirty="0" smtClean="0">
                <a:latin typeface="Meiryo UI" pitchFamily="34" charset="-128"/>
                <a:ea typeface="Meiryo UI" pitchFamily="34" charset="-128"/>
                <a:cs typeface="Meiryo UI" pitchFamily="34" charset="-128"/>
              </a:rPr>
              <a:t>名）</a:t>
            </a:r>
            <a:r>
              <a:rPr lang="ja-JP" altLang="en-US" sz="1400" dirty="0" smtClean="0">
                <a:latin typeface="Meiryo UI" pitchFamily="34" charset="-128"/>
                <a:ea typeface="Meiryo UI" pitchFamily="34" charset="-128"/>
                <a:cs typeface="Meiryo UI" pitchFamily="34" charset="-128"/>
              </a:rPr>
              <a:t>の多くが１</a:t>
            </a:r>
            <a:r>
              <a:rPr lang="en-US" altLang="ja-JP" sz="1400" dirty="0" smtClean="0">
                <a:latin typeface="Meiryo UI" pitchFamily="34" charset="-128"/>
                <a:ea typeface="Meiryo UI" pitchFamily="34" charset="-128"/>
                <a:cs typeface="Meiryo UI" pitchFamily="34" charset="-128"/>
              </a:rPr>
              <a:t>/9</a:t>
            </a:r>
            <a:r>
              <a:rPr lang="ja-JP" altLang="en-US" sz="1400" dirty="0" smtClean="0">
                <a:latin typeface="Meiryo UI" pitchFamily="34" charset="-128"/>
                <a:ea typeface="Meiryo UI" pitchFamily="34" charset="-128"/>
                <a:cs typeface="Meiryo UI" pitchFamily="34" charset="-128"/>
              </a:rPr>
              <a:t>直行便に搭乗予定と推測。</a:t>
            </a:r>
            <a:endParaRPr lang="en-US" altLang="ja-JP" sz="1400" dirty="0" smtClean="0">
              <a:latin typeface="Meiryo UI" pitchFamily="34" charset="-128"/>
              <a:ea typeface="Meiryo UI" pitchFamily="34" charset="-128"/>
              <a:cs typeface="Meiryo UI" pitchFamily="34" charset="-128"/>
            </a:endParaRPr>
          </a:p>
          <a:p>
            <a:pPr marL="285750" indent="-285750">
              <a:buFont typeface="Arial" pitchFamily="34" charset="0"/>
              <a:buChar char="•"/>
            </a:pPr>
            <a:r>
              <a:rPr lang="ja-JP" altLang="en-US" sz="1400" dirty="0" smtClean="0">
                <a:latin typeface="Meiryo UI" pitchFamily="34" charset="-128"/>
                <a:ea typeface="Meiryo UI" pitchFamily="34" charset="-128"/>
                <a:cs typeface="Meiryo UI" pitchFamily="34" charset="-128"/>
              </a:rPr>
              <a:t>前回、「</a:t>
            </a:r>
            <a:r>
              <a:rPr lang="en-US" altLang="ja-JP" sz="1400" dirty="0" smtClean="0">
                <a:latin typeface="Meiryo UI" pitchFamily="34" charset="-128"/>
                <a:ea typeface="Meiryo UI" pitchFamily="34" charset="-128"/>
                <a:cs typeface="Meiryo UI" pitchFamily="34" charset="-128"/>
              </a:rPr>
              <a:t>12</a:t>
            </a:r>
            <a:r>
              <a:rPr lang="ja-JP" altLang="en-US" sz="1400" dirty="0" smtClean="0">
                <a:latin typeface="Meiryo UI" pitchFamily="34" charset="-128"/>
                <a:ea typeface="Meiryo UI" pitchFamily="34" charset="-128"/>
                <a:cs typeface="Meiryo UI" pitchFamily="34" charset="-128"/>
              </a:rPr>
              <a:t>月下旬に直行便がでれば戻りたい」と回答された方</a:t>
            </a:r>
            <a:r>
              <a:rPr lang="ja-JP" altLang="en-US" sz="1100" dirty="0" smtClean="0">
                <a:latin typeface="Meiryo UI" pitchFamily="34" charset="-128"/>
                <a:ea typeface="Meiryo UI" pitchFamily="34" charset="-128"/>
                <a:cs typeface="Meiryo UI" pitchFamily="34" charset="-128"/>
              </a:rPr>
              <a:t>（</a:t>
            </a:r>
            <a:r>
              <a:rPr lang="en-US" altLang="ja-JP" sz="1100" dirty="0" smtClean="0">
                <a:latin typeface="Meiryo UI" pitchFamily="34" charset="-128"/>
                <a:ea typeface="Meiryo UI" pitchFamily="34" charset="-128"/>
                <a:cs typeface="Meiryo UI" pitchFamily="34" charset="-128"/>
              </a:rPr>
              <a:t>35</a:t>
            </a:r>
            <a:r>
              <a:rPr lang="ja-JP" altLang="en-US" sz="1100" dirty="0" smtClean="0">
                <a:latin typeface="Meiryo UI" pitchFamily="34" charset="-128"/>
                <a:ea typeface="Meiryo UI" pitchFamily="34" charset="-128"/>
                <a:cs typeface="Meiryo UI" pitchFamily="34" charset="-128"/>
              </a:rPr>
              <a:t>名）</a:t>
            </a:r>
            <a:r>
              <a:rPr lang="ja-JP" altLang="en-US" sz="1400" dirty="0" smtClean="0">
                <a:latin typeface="Meiryo UI" pitchFamily="34" charset="-128"/>
                <a:ea typeface="Meiryo UI" pitchFamily="34" charset="-128"/>
                <a:cs typeface="Meiryo UI" pitchFamily="34" charset="-128"/>
              </a:rPr>
              <a:t>の多くはデリー経由で戻られる予定と推測。</a:t>
            </a:r>
            <a:endParaRPr lang="en-US" altLang="ja-JP" sz="1400" dirty="0" smtClean="0">
              <a:latin typeface="Meiryo UI" pitchFamily="34" charset="-128"/>
              <a:ea typeface="Meiryo UI" pitchFamily="34" charset="-128"/>
              <a:cs typeface="Meiryo UI" pitchFamily="34" charset="-128"/>
            </a:endParaRPr>
          </a:p>
        </p:txBody>
      </p:sp>
      <p:sp>
        <p:nvSpPr>
          <p:cNvPr id="16" name="テキスト ボックス 15"/>
          <p:cNvSpPr txBox="1"/>
          <p:nvPr/>
        </p:nvSpPr>
        <p:spPr>
          <a:xfrm>
            <a:off x="107504" y="1813927"/>
            <a:ext cx="1561026" cy="307777"/>
          </a:xfrm>
          <a:prstGeom prst="rect">
            <a:avLst/>
          </a:prstGeom>
          <a:noFill/>
        </p:spPr>
        <p:txBody>
          <a:bodyPr wrap="square" rtlCol="0">
            <a:spAutoFit/>
          </a:bodyPr>
          <a:lstStyle/>
          <a:p>
            <a:r>
              <a:rPr kumimoji="1" lang="ja-JP" altLang="en-US" sz="1400" dirty="0" smtClean="0">
                <a:latin typeface="Meiryo UI" pitchFamily="34" charset="-128"/>
                <a:ea typeface="Meiryo UI" pitchFamily="34" charset="-128"/>
                <a:cs typeface="Meiryo UI" pitchFamily="34" charset="-128"/>
              </a:rPr>
              <a:t>回答内訳</a:t>
            </a:r>
            <a:endParaRPr kumimoji="1" lang="ja-JP" altLang="en-US" sz="1400" dirty="0">
              <a:latin typeface="Meiryo UI" pitchFamily="34" charset="-128"/>
              <a:ea typeface="Meiryo UI" pitchFamily="34" charset="-128"/>
              <a:cs typeface="Meiryo UI" pitchFamily="34" charset="-128"/>
            </a:endParaRPr>
          </a:p>
        </p:txBody>
      </p:sp>
      <p:sp>
        <p:nvSpPr>
          <p:cNvPr id="14" name="テキスト ボックス 13"/>
          <p:cNvSpPr txBox="1"/>
          <p:nvPr/>
        </p:nvSpPr>
        <p:spPr>
          <a:xfrm>
            <a:off x="8356881" y="6369026"/>
            <a:ext cx="723275" cy="253916"/>
          </a:xfrm>
          <a:prstGeom prst="rect">
            <a:avLst/>
          </a:prstGeom>
          <a:noFill/>
        </p:spPr>
        <p:txBody>
          <a:bodyPr wrap="none" rtlCol="0">
            <a:spAutoFit/>
          </a:bodyPr>
          <a:lstStyle/>
          <a:p>
            <a:r>
              <a:rPr lang="ja-JP" altLang="en-US" sz="1050" dirty="0">
                <a:latin typeface="Meiryo UI" pitchFamily="34" charset="-128"/>
                <a:ea typeface="Meiryo UI" pitchFamily="34" charset="-128"/>
                <a:cs typeface="Meiryo UI" pitchFamily="34" charset="-128"/>
              </a:rPr>
              <a:t>（</a:t>
            </a:r>
            <a:r>
              <a:rPr lang="ja-JP" altLang="en-US" sz="1050" dirty="0" smtClean="0">
                <a:latin typeface="Meiryo UI" pitchFamily="34" charset="-128"/>
                <a:ea typeface="Meiryo UI" pitchFamily="34" charset="-128"/>
                <a:cs typeface="Meiryo UI" pitchFamily="34" charset="-128"/>
              </a:rPr>
              <a:t>人数）</a:t>
            </a:r>
            <a:endParaRPr kumimoji="1" lang="ja-JP" altLang="en-US" sz="1050" dirty="0">
              <a:latin typeface="Meiryo UI" pitchFamily="34" charset="-128"/>
              <a:ea typeface="Meiryo UI" pitchFamily="34" charset="-128"/>
              <a:cs typeface="Meiryo UI" pitchFamily="34"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98846218"/>
              </p:ext>
            </p:extLst>
          </p:nvPr>
        </p:nvGraphicFramePr>
        <p:xfrm>
          <a:off x="300378" y="2237234"/>
          <a:ext cx="5651500" cy="1047750"/>
        </p:xfrm>
        <a:graphic>
          <a:graphicData uri="http://schemas.openxmlformats.org/drawingml/2006/table">
            <a:tbl>
              <a:tblPr/>
              <a:tblGrid>
                <a:gridCol w="774700"/>
                <a:gridCol w="609600"/>
                <a:gridCol w="609600"/>
                <a:gridCol w="609600"/>
                <a:gridCol w="609600"/>
                <a:gridCol w="609600"/>
                <a:gridCol w="609600"/>
                <a:gridCol w="609600"/>
                <a:gridCol w="609600"/>
              </a:tblGrid>
              <a:tr h="209550">
                <a:tc rowSpan="2">
                  <a:txBody>
                    <a:bodyPr/>
                    <a:lstStyle/>
                    <a:p>
                      <a:pPr algn="l" fontAlgn="b"/>
                      <a:r>
                        <a:rPr lang="ja-JP" altLang="en-US" sz="1800" b="0" i="0" u="none" strike="noStrike" dirty="0">
                          <a:solidFill>
                            <a:srgbClr val="000000"/>
                          </a:solidFill>
                          <a:effectLst/>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rtl="0" fontAlgn="b"/>
                      <a:r>
                        <a:rPr lang="en-US" altLang="ja-JP" sz="1100" b="0" i="0" u="none" strike="noStrike">
                          <a:solidFill>
                            <a:srgbClr val="000000"/>
                          </a:solidFill>
                          <a:effectLst/>
                          <a:latin typeface="Meiryo UI"/>
                        </a:rPr>
                        <a:t>9</a:t>
                      </a:r>
                      <a:r>
                        <a:rPr lang="ja-JP" altLang="en-US" sz="1100" b="0" i="0" u="none" strike="noStrike">
                          <a:solidFill>
                            <a:srgbClr val="000000"/>
                          </a:solidFill>
                          <a:effectLst/>
                          <a:latin typeface="Meiryo UI"/>
                        </a:rPr>
                        <a:t>月</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rtl="0" fontAlgn="b"/>
                      <a:r>
                        <a:rPr lang="en-US" altLang="ja-JP" sz="1100" b="0" i="0" u="none" strike="noStrike">
                          <a:solidFill>
                            <a:srgbClr val="000000"/>
                          </a:solidFill>
                          <a:effectLst/>
                          <a:latin typeface="Meiryo UI"/>
                        </a:rPr>
                        <a:t>10</a:t>
                      </a:r>
                      <a:r>
                        <a:rPr lang="ja-JP" altLang="en-US" sz="1100" b="0" i="0" u="none" strike="noStrike">
                          <a:solidFill>
                            <a:srgbClr val="000000"/>
                          </a:solidFill>
                          <a:effectLst/>
                          <a:latin typeface="Meiryo UI"/>
                        </a:rPr>
                        <a:t>月</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rtl="0" fontAlgn="b"/>
                      <a:r>
                        <a:rPr lang="en-US" altLang="ja-JP" sz="1100" b="0" i="0" u="none" strike="noStrike">
                          <a:solidFill>
                            <a:srgbClr val="000000"/>
                          </a:solidFill>
                          <a:effectLst/>
                          <a:latin typeface="Meiryo UI"/>
                        </a:rPr>
                        <a:t>11</a:t>
                      </a:r>
                      <a:r>
                        <a:rPr lang="ja-JP" altLang="en-US" sz="1100" b="0" i="0" u="none" strike="noStrike">
                          <a:solidFill>
                            <a:srgbClr val="000000"/>
                          </a:solidFill>
                          <a:effectLst/>
                          <a:latin typeface="Meiryo UI"/>
                        </a:rPr>
                        <a:t>月（今回）</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b"/>
                      <a:r>
                        <a:rPr lang="en-US" altLang="ja-JP" sz="1100" b="0" i="0" u="none" strike="noStrike">
                          <a:solidFill>
                            <a:srgbClr val="000000"/>
                          </a:solidFill>
                          <a:effectLst/>
                          <a:latin typeface="Meiryo UI"/>
                        </a:rPr>
                        <a:t>12</a:t>
                      </a:r>
                      <a:r>
                        <a:rPr lang="ja-JP" altLang="en-US" sz="1100" b="0" i="0" u="none" strike="noStrike">
                          <a:solidFill>
                            <a:srgbClr val="000000"/>
                          </a:solidFill>
                          <a:effectLst/>
                          <a:latin typeface="Meiryo UI"/>
                        </a:rPr>
                        <a:t>月</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r>
              <a:tr h="209550">
                <a:tc vMerge="1">
                  <a:txBody>
                    <a:bodyPr/>
                    <a:lstStyle/>
                    <a:p>
                      <a:endParaRPr kumimoji="1" lang="ja-JP" altLang="en-US"/>
                    </a:p>
                  </a:txBody>
                  <a:tcPr/>
                </a:tc>
                <a:tc>
                  <a:txBody>
                    <a:bodyPr/>
                    <a:lstStyle/>
                    <a:p>
                      <a:pPr algn="ctr" rtl="0" fontAlgn="b"/>
                      <a:r>
                        <a:rPr lang="ja-JP" altLang="en-US" sz="1100" b="0" i="0" u="none" strike="noStrike">
                          <a:solidFill>
                            <a:srgbClr val="000000"/>
                          </a:solidFill>
                          <a:effectLst/>
                          <a:latin typeface="Meiryo UI"/>
                        </a:rPr>
                        <a:t>回答数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ja-JP" altLang="en-US" sz="1100" b="0" i="0" u="none" strike="noStrike">
                          <a:solidFill>
                            <a:srgbClr val="000000"/>
                          </a:solidFill>
                          <a:effectLst/>
                          <a:latin typeface="Meiryo UI"/>
                        </a:rPr>
                        <a:t>会員数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ja-JP" altLang="en-US" sz="1100" b="0" i="0" u="none" strike="noStrike">
                          <a:solidFill>
                            <a:srgbClr val="000000"/>
                          </a:solidFill>
                          <a:effectLst/>
                          <a:latin typeface="Meiryo UI"/>
                        </a:rPr>
                        <a:t>回答数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ja-JP" altLang="en-US" sz="1100" b="0" i="0" u="none" strike="noStrike">
                          <a:solidFill>
                            <a:srgbClr val="000000"/>
                          </a:solidFill>
                          <a:effectLst/>
                          <a:latin typeface="Meiryo UI"/>
                        </a:rPr>
                        <a:t>会員数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ja-JP" altLang="en-US" sz="1100" b="0" i="0" u="none" strike="noStrike">
                          <a:solidFill>
                            <a:srgbClr val="000000"/>
                          </a:solidFill>
                          <a:effectLst/>
                          <a:latin typeface="Meiryo UI"/>
                        </a:rPr>
                        <a:t>回答数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ja-JP" altLang="en-US" sz="1100" b="0" i="0" u="none" strike="noStrike">
                          <a:solidFill>
                            <a:srgbClr val="000000"/>
                          </a:solidFill>
                          <a:effectLst/>
                          <a:latin typeface="Meiryo UI"/>
                        </a:rPr>
                        <a:t>会員数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ja-JP" altLang="en-US" sz="1100" b="0" i="0" u="none" strike="noStrike">
                          <a:solidFill>
                            <a:srgbClr val="000000"/>
                          </a:solidFill>
                          <a:effectLst/>
                          <a:latin typeface="Meiryo UI"/>
                        </a:rPr>
                        <a:t>回答数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ja-JP" altLang="en-US" sz="1100" b="0" i="0" u="none" strike="noStrike">
                          <a:solidFill>
                            <a:srgbClr val="000000"/>
                          </a:solidFill>
                          <a:effectLst/>
                          <a:latin typeface="Meiryo UI"/>
                        </a:rPr>
                        <a:t>会員</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9550">
                <a:tc>
                  <a:txBody>
                    <a:bodyPr/>
                    <a:lstStyle/>
                    <a:p>
                      <a:pPr algn="l" rtl="0" fontAlgn="b"/>
                      <a:r>
                        <a:rPr lang="ja-JP" altLang="en-US" sz="1000" b="0" i="0" u="none" strike="noStrike">
                          <a:solidFill>
                            <a:srgbClr val="000000"/>
                          </a:solidFill>
                          <a:effectLst/>
                          <a:latin typeface="Meiryo UI"/>
                        </a:rPr>
                        <a:t>個人会員</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altLang="ja-JP" sz="1000" b="0" i="0" u="none" strike="noStrike">
                          <a:solidFill>
                            <a:srgbClr val="000000"/>
                          </a:solidFill>
                          <a:effectLst/>
                          <a:latin typeface="Meiryo U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altLang="ja-JP" sz="1100" b="1" i="0" u="none" strike="noStrike">
                          <a:solidFill>
                            <a:srgbClr val="000000"/>
                          </a:solidFill>
                          <a:effectLst/>
                          <a:latin typeface="Meiryo U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ja-JP" altLang="en-US" sz="1100" b="0" i="0" u="none" strike="noStrike">
                          <a:solidFill>
                            <a:srgbClr val="000000"/>
                          </a:solidFill>
                          <a:effectLst/>
                          <a:latin typeface="Meiryo U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00"/>
                    </a:solidFill>
                  </a:tcPr>
                </a:tc>
              </a:tr>
              <a:tr h="209550">
                <a:tc>
                  <a:txBody>
                    <a:bodyPr/>
                    <a:lstStyle/>
                    <a:p>
                      <a:pPr algn="l" rtl="0" fontAlgn="b"/>
                      <a:r>
                        <a:rPr lang="ja-JP" altLang="en-US" sz="1000" b="0" i="0" u="none" strike="noStrike">
                          <a:solidFill>
                            <a:srgbClr val="000000"/>
                          </a:solidFill>
                          <a:effectLst/>
                          <a:latin typeface="Meiryo UI"/>
                        </a:rPr>
                        <a:t>法人会員</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altLang="ja-JP" sz="1000" b="0" i="0" u="none" strike="noStrike">
                          <a:solidFill>
                            <a:srgbClr val="000000"/>
                          </a:solidFill>
                          <a:effectLst/>
                          <a:latin typeface="Meiryo UI"/>
                        </a:rPr>
                        <a:t>66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76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396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68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369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altLang="ja-JP" sz="1100" b="1" i="0" u="none" strike="noStrike">
                          <a:solidFill>
                            <a:srgbClr val="000000"/>
                          </a:solidFill>
                          <a:effectLst/>
                          <a:latin typeface="Meiryo UI"/>
                        </a:rPr>
                        <a:t>77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ja-JP" altLang="en-US" sz="1100" b="0" i="0" u="none" strike="noStrike">
                          <a:solidFill>
                            <a:srgbClr val="000000"/>
                          </a:solidFill>
                          <a:effectLst/>
                          <a:latin typeface="Meiryo U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00"/>
                    </a:solidFill>
                  </a:tcPr>
                </a:tc>
              </a:tr>
              <a:tr h="209550">
                <a:tc>
                  <a:txBody>
                    <a:bodyPr/>
                    <a:lstStyle/>
                    <a:p>
                      <a:pPr algn="l" rtl="0" fontAlgn="b"/>
                      <a:r>
                        <a:rPr lang="ja-JP" altLang="en-US" sz="1000" b="0" i="0" u="none" strike="noStrike" dirty="0">
                          <a:solidFill>
                            <a:srgbClr val="000000"/>
                          </a:solidFill>
                          <a:effectLst/>
                          <a:latin typeface="Meiryo UI"/>
                        </a:rPr>
                        <a:t>回答総数</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altLang="ja-JP" sz="1000" b="0" i="0" u="none" strike="noStrike">
                          <a:solidFill>
                            <a:srgbClr val="000000"/>
                          </a:solidFill>
                          <a:effectLst/>
                          <a:latin typeface="Meiryo UI"/>
                        </a:rPr>
                        <a:t>72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374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79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405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72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n-US" altLang="ja-JP" sz="1000" b="0" i="0" u="none" strike="noStrike">
                          <a:solidFill>
                            <a:srgbClr val="000000"/>
                          </a:solidFill>
                          <a:effectLst/>
                          <a:latin typeface="Meiryo UI"/>
                        </a:rPr>
                        <a:t>378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altLang="ja-JP" sz="1100" b="1" i="0" u="none" strike="noStrike">
                          <a:solidFill>
                            <a:srgbClr val="000000"/>
                          </a:solidFill>
                          <a:effectLst/>
                          <a:latin typeface="Meiryo UI"/>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ja-JP" altLang="en-US" sz="1100" b="0" i="0" u="none" strike="noStrike" dirty="0">
                          <a:solidFill>
                            <a:srgbClr val="000000"/>
                          </a:solidFill>
                          <a:effectLst/>
                          <a:latin typeface="Meiryo U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00"/>
                    </a:solidFill>
                  </a:tcPr>
                </a:tc>
              </a:tr>
            </a:tbl>
          </a:graphicData>
        </a:graphic>
      </p:graphicFrame>
      <p:graphicFrame>
        <p:nvGraphicFramePr>
          <p:cNvPr id="18" name="グラフ 17"/>
          <p:cNvGraphicFramePr>
            <a:graphicFrameLocks/>
          </p:cNvGraphicFramePr>
          <p:nvPr>
            <p:extLst>
              <p:ext uri="{D42A27DB-BD31-4B8C-83A1-F6EECF244321}">
                <p14:modId xmlns:p14="http://schemas.microsoft.com/office/powerpoint/2010/main" val="994075326"/>
              </p:ext>
            </p:extLst>
          </p:nvPr>
        </p:nvGraphicFramePr>
        <p:xfrm>
          <a:off x="82912" y="3429000"/>
          <a:ext cx="8956512"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19"/>
          <p:cNvSpPr txBox="1"/>
          <p:nvPr/>
        </p:nvSpPr>
        <p:spPr>
          <a:xfrm>
            <a:off x="7308304" y="150494"/>
            <a:ext cx="1648208" cy="276999"/>
          </a:xfrm>
          <a:prstGeom prst="rect">
            <a:avLst/>
          </a:prstGeom>
          <a:solidFill>
            <a:schemeClr val="bg1"/>
          </a:solidFill>
        </p:spPr>
        <p:txBody>
          <a:bodyPr wrap="none" rtlCol="0">
            <a:spAutoFit/>
          </a:bodyPr>
          <a:lstStyle/>
          <a:p>
            <a:r>
              <a:rPr lang="en-US" altLang="ja-JP" sz="1200" dirty="0"/>
              <a:t>12</a:t>
            </a:r>
            <a:r>
              <a:rPr kumimoji="1" lang="ja-JP" altLang="en-US" sz="1200" dirty="0" smtClean="0"/>
              <a:t>月</a:t>
            </a:r>
            <a:r>
              <a:rPr lang="en-US" altLang="ja-JP" sz="1200" dirty="0"/>
              <a:t>17</a:t>
            </a:r>
            <a:r>
              <a:rPr kumimoji="1" lang="ja-JP" altLang="en-US" sz="1200" dirty="0" smtClean="0"/>
              <a:t>日</a:t>
            </a:r>
            <a:r>
              <a:rPr lang="en-US" altLang="ja-JP" sz="1200" dirty="0"/>
              <a:t>9</a:t>
            </a:r>
            <a:r>
              <a:rPr kumimoji="1" lang="ja-JP" altLang="en-US" sz="1200" dirty="0" smtClean="0"/>
              <a:t>：</a:t>
            </a:r>
            <a:r>
              <a:rPr kumimoji="1" lang="en-US" altLang="ja-JP" sz="1200" dirty="0" smtClean="0"/>
              <a:t>00AM</a:t>
            </a:r>
            <a:r>
              <a:rPr kumimoji="1" lang="ja-JP" altLang="en-US" sz="1200" dirty="0" smtClean="0"/>
              <a:t>集計</a:t>
            </a:r>
            <a:endParaRPr kumimoji="1" lang="ja-JP" altLang="en-US" sz="1200" dirty="0"/>
          </a:p>
        </p:txBody>
      </p:sp>
    </p:spTree>
    <p:extLst>
      <p:ext uri="{BB962C8B-B14F-4D97-AF65-F5344CB8AC3E}">
        <p14:creationId xmlns:p14="http://schemas.microsoft.com/office/powerpoint/2010/main" val="217443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itchFamily="34" charset="-128"/>
                <a:ea typeface="Meiryo UI" pitchFamily="34" charset="-128"/>
                <a:cs typeface="Meiryo UI" pitchFamily="34" charset="-128"/>
              </a:rPr>
              <a:t>ムンバイ日本人会　</a:t>
            </a:r>
            <a:r>
              <a:rPr lang="en-US" altLang="ja-JP" dirty="0">
                <a:solidFill>
                  <a:schemeClr val="bg1"/>
                </a:solidFill>
                <a:latin typeface="Meiryo UI" pitchFamily="34" charset="-128"/>
                <a:ea typeface="Meiryo UI" pitchFamily="34" charset="-128"/>
                <a:cs typeface="Meiryo UI" pitchFamily="34" charset="-128"/>
              </a:rPr>
              <a:t>12</a:t>
            </a:r>
            <a:r>
              <a:rPr kumimoji="1" lang="ja-JP" altLang="en-US" dirty="0" smtClean="0">
                <a:solidFill>
                  <a:schemeClr val="bg1"/>
                </a:solidFill>
                <a:latin typeface="Meiryo UI" pitchFamily="34" charset="-128"/>
                <a:ea typeface="Meiryo UI" pitchFamily="34" charset="-128"/>
                <a:cs typeface="Meiryo UI" pitchFamily="34" charset="-128"/>
              </a:rPr>
              <a:t>月度インド帰任希望アンケート速報</a:t>
            </a:r>
            <a:endParaRPr kumimoji="1" lang="ja-JP" altLang="en-US" dirty="0">
              <a:solidFill>
                <a:schemeClr val="bg1"/>
              </a:solidFill>
              <a:latin typeface="Meiryo UI" pitchFamily="34" charset="-128"/>
              <a:ea typeface="Meiryo UI" pitchFamily="34" charset="-128"/>
              <a:cs typeface="Meiryo UI" pitchFamily="34" charset="-128"/>
            </a:endParaRPr>
          </a:p>
        </p:txBody>
      </p:sp>
      <p:sp>
        <p:nvSpPr>
          <p:cNvPr id="5" name="テキスト ボックス 4"/>
          <p:cNvSpPr txBox="1"/>
          <p:nvPr/>
        </p:nvSpPr>
        <p:spPr>
          <a:xfrm>
            <a:off x="7308304" y="150494"/>
            <a:ext cx="1648208" cy="276999"/>
          </a:xfrm>
          <a:prstGeom prst="rect">
            <a:avLst/>
          </a:prstGeom>
          <a:solidFill>
            <a:schemeClr val="bg1"/>
          </a:solidFill>
        </p:spPr>
        <p:txBody>
          <a:bodyPr wrap="none" rtlCol="0">
            <a:spAutoFit/>
          </a:bodyPr>
          <a:lstStyle/>
          <a:p>
            <a:r>
              <a:rPr lang="en-US" altLang="ja-JP" sz="1200" dirty="0"/>
              <a:t>12</a:t>
            </a:r>
            <a:r>
              <a:rPr kumimoji="1" lang="ja-JP" altLang="en-US" sz="1200" dirty="0" smtClean="0"/>
              <a:t>月</a:t>
            </a:r>
            <a:r>
              <a:rPr lang="en-US" altLang="ja-JP" sz="1200" dirty="0"/>
              <a:t>17</a:t>
            </a:r>
            <a:r>
              <a:rPr kumimoji="1" lang="ja-JP" altLang="en-US" sz="1200" dirty="0" smtClean="0"/>
              <a:t>日</a:t>
            </a:r>
            <a:r>
              <a:rPr lang="en-US" altLang="ja-JP" sz="1200" dirty="0"/>
              <a:t>9</a:t>
            </a:r>
            <a:r>
              <a:rPr kumimoji="1" lang="ja-JP" altLang="en-US" sz="1200" dirty="0" smtClean="0"/>
              <a:t>：</a:t>
            </a:r>
            <a:r>
              <a:rPr kumimoji="1" lang="en-US" altLang="ja-JP" sz="1200" dirty="0" smtClean="0"/>
              <a:t>00AM</a:t>
            </a:r>
            <a:r>
              <a:rPr kumimoji="1" lang="ja-JP" altLang="en-US" sz="1200" dirty="0" smtClean="0"/>
              <a:t>集計</a:t>
            </a:r>
            <a:endParaRPr kumimoji="1" lang="ja-JP" altLang="en-US" sz="1200" dirty="0"/>
          </a:p>
        </p:txBody>
      </p:sp>
      <p:graphicFrame>
        <p:nvGraphicFramePr>
          <p:cNvPr id="3" name="表 2"/>
          <p:cNvGraphicFramePr>
            <a:graphicFrameLocks noGrp="1"/>
          </p:cNvGraphicFramePr>
          <p:nvPr>
            <p:extLst>
              <p:ext uri="{D42A27DB-BD31-4B8C-83A1-F6EECF244321}">
                <p14:modId xmlns:p14="http://schemas.microsoft.com/office/powerpoint/2010/main" val="1694529716"/>
              </p:ext>
            </p:extLst>
          </p:nvPr>
        </p:nvGraphicFramePr>
        <p:xfrm>
          <a:off x="323528" y="1484784"/>
          <a:ext cx="4032447" cy="885825"/>
        </p:xfrm>
        <a:graphic>
          <a:graphicData uri="http://schemas.openxmlformats.org/drawingml/2006/table">
            <a:tbl>
              <a:tblPr/>
              <a:tblGrid>
                <a:gridCol w="2445911"/>
                <a:gridCol w="793268"/>
                <a:gridCol w="793268"/>
              </a:tblGrid>
              <a:tr h="238125">
                <a:tc>
                  <a:txBody>
                    <a:bodyPr/>
                    <a:lstStyle/>
                    <a:p>
                      <a:pPr algn="l" fontAlgn="b"/>
                      <a:r>
                        <a:rPr lang="en-US" altLang="ja-JP" sz="1400" b="1" i="0" u="none" strike="noStrike" dirty="0">
                          <a:solidFill>
                            <a:srgbClr val="000000"/>
                          </a:solidFill>
                          <a:effectLst/>
                          <a:latin typeface="Meiryo UI" pitchFamily="34" charset="-128"/>
                          <a:ea typeface="Meiryo UI" pitchFamily="34" charset="-128"/>
                          <a:cs typeface="Meiryo UI" pitchFamily="34" charset="-128"/>
                        </a:rPr>
                        <a:t>2</a:t>
                      </a:r>
                      <a:r>
                        <a:rPr lang="ja-JP" altLang="en-US" sz="1400" b="1" i="0" u="none" strike="noStrike" dirty="0">
                          <a:solidFill>
                            <a:srgbClr val="000000"/>
                          </a:solidFill>
                          <a:effectLst/>
                          <a:latin typeface="Meiryo UI" pitchFamily="34" charset="-128"/>
                          <a:ea typeface="Meiryo UI" pitchFamily="34" charset="-128"/>
                          <a:cs typeface="Meiryo UI" pitchFamily="34" charset="-128"/>
                        </a:rPr>
                        <a:t>月（成田発→ムンバイ）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回答数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割合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上旬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中旬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下旬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搭乗予定はありません</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42878697"/>
              </p:ext>
            </p:extLst>
          </p:nvPr>
        </p:nvGraphicFramePr>
        <p:xfrm>
          <a:off x="323528" y="2780928"/>
          <a:ext cx="4032447" cy="876300"/>
        </p:xfrm>
        <a:graphic>
          <a:graphicData uri="http://schemas.openxmlformats.org/drawingml/2006/table">
            <a:tbl>
              <a:tblPr/>
              <a:tblGrid>
                <a:gridCol w="2445911"/>
                <a:gridCol w="793268"/>
                <a:gridCol w="793268"/>
              </a:tblGrid>
              <a:tr h="228600">
                <a:tc>
                  <a:txBody>
                    <a:bodyPr/>
                    <a:lstStyle/>
                    <a:p>
                      <a:pPr algn="l" fontAlgn="b"/>
                      <a:r>
                        <a:rPr lang="en-US" altLang="ja-JP" sz="1400" b="1" i="0" u="none" strike="noStrike" dirty="0">
                          <a:solidFill>
                            <a:srgbClr val="000000"/>
                          </a:solidFill>
                          <a:effectLst/>
                          <a:latin typeface="Meiryo UI" pitchFamily="34" charset="-128"/>
                          <a:ea typeface="Meiryo UI" pitchFamily="34" charset="-128"/>
                          <a:cs typeface="Meiryo UI" pitchFamily="34" charset="-128"/>
                        </a:rPr>
                        <a:t>2</a:t>
                      </a:r>
                      <a:r>
                        <a:rPr lang="ja-JP" altLang="en-US" sz="1400" b="1" i="0" u="none" strike="noStrike" dirty="0">
                          <a:solidFill>
                            <a:srgbClr val="000000"/>
                          </a:solidFill>
                          <a:effectLst/>
                          <a:latin typeface="Meiryo UI" pitchFamily="34" charset="-128"/>
                          <a:ea typeface="Meiryo UI" pitchFamily="34" charset="-128"/>
                          <a:cs typeface="Meiryo UI" pitchFamily="34" charset="-128"/>
                        </a:rPr>
                        <a:t>月（ムンバイ発→成田）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回答数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割合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上旬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中旬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下旬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搭乗予定はありません</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89249878"/>
              </p:ext>
            </p:extLst>
          </p:nvPr>
        </p:nvGraphicFramePr>
        <p:xfrm>
          <a:off x="323528" y="4005064"/>
          <a:ext cx="4032447" cy="895350"/>
        </p:xfrm>
        <a:graphic>
          <a:graphicData uri="http://schemas.openxmlformats.org/drawingml/2006/table">
            <a:tbl>
              <a:tblPr/>
              <a:tblGrid>
                <a:gridCol w="2445911"/>
                <a:gridCol w="793268"/>
                <a:gridCol w="793268"/>
              </a:tblGrid>
              <a:tr h="247650">
                <a:tc>
                  <a:txBody>
                    <a:bodyPr/>
                    <a:lstStyle/>
                    <a:p>
                      <a:pPr algn="l" fontAlgn="b"/>
                      <a:r>
                        <a:rPr lang="en-US" altLang="ja-JP" sz="1400" b="1" i="0" u="none" strike="noStrike" dirty="0">
                          <a:solidFill>
                            <a:srgbClr val="000000"/>
                          </a:solidFill>
                          <a:effectLst/>
                          <a:latin typeface="Meiryo UI" pitchFamily="34" charset="-128"/>
                          <a:ea typeface="Meiryo UI" pitchFamily="34" charset="-128"/>
                          <a:cs typeface="Meiryo UI" pitchFamily="34" charset="-128"/>
                        </a:rPr>
                        <a:t>3</a:t>
                      </a:r>
                      <a:r>
                        <a:rPr lang="ja-JP" altLang="en-US" sz="1400" b="1" i="0" u="none" strike="noStrike" dirty="0">
                          <a:solidFill>
                            <a:srgbClr val="000000"/>
                          </a:solidFill>
                          <a:effectLst/>
                          <a:latin typeface="Meiryo UI" pitchFamily="34" charset="-128"/>
                          <a:ea typeface="Meiryo UI" pitchFamily="34" charset="-128"/>
                          <a:cs typeface="Meiryo UI" pitchFamily="34" charset="-128"/>
                        </a:rPr>
                        <a:t>月（成田発→ムンバイ）</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回答数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割合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上旬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中旬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下旬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161925">
                <a:tc>
                  <a:txBody>
                    <a:bodyPr/>
                    <a:lstStyle/>
                    <a:p>
                      <a:pPr algn="l" fontAlgn="b"/>
                      <a:r>
                        <a:rPr lang="ja-JP" altLang="en-US" sz="1000" b="0" i="0" u="none" strike="noStrike">
                          <a:solidFill>
                            <a:srgbClr val="000000"/>
                          </a:solidFill>
                          <a:effectLst/>
                          <a:latin typeface="Meiryo UI" pitchFamily="34" charset="-128"/>
                          <a:ea typeface="Meiryo UI" pitchFamily="34" charset="-128"/>
                          <a:cs typeface="Meiryo UI" pitchFamily="34" charset="-128"/>
                        </a:rPr>
                        <a:t>搭乗予定はありません</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175604682"/>
              </p:ext>
            </p:extLst>
          </p:nvPr>
        </p:nvGraphicFramePr>
        <p:xfrm>
          <a:off x="321072" y="5373216"/>
          <a:ext cx="4034905" cy="914400"/>
        </p:xfrm>
        <a:graphic>
          <a:graphicData uri="http://schemas.openxmlformats.org/drawingml/2006/table">
            <a:tbl>
              <a:tblPr/>
              <a:tblGrid>
                <a:gridCol w="2447401"/>
                <a:gridCol w="793752"/>
                <a:gridCol w="793752"/>
              </a:tblGrid>
              <a:tr h="266700">
                <a:tc>
                  <a:txBody>
                    <a:bodyPr/>
                    <a:lstStyle/>
                    <a:p>
                      <a:pPr algn="l" fontAlgn="b"/>
                      <a:r>
                        <a:rPr lang="en-US" altLang="ja-JP" sz="1400" b="1" i="0" u="none" strike="noStrike" dirty="0">
                          <a:solidFill>
                            <a:srgbClr val="000000"/>
                          </a:solidFill>
                          <a:effectLst/>
                          <a:latin typeface="Meiryo UI" pitchFamily="34" charset="-128"/>
                          <a:ea typeface="Meiryo UI" pitchFamily="34" charset="-128"/>
                          <a:cs typeface="Meiryo UI" pitchFamily="34" charset="-128"/>
                        </a:rPr>
                        <a:t>3</a:t>
                      </a:r>
                      <a:r>
                        <a:rPr lang="ja-JP" altLang="en-US" sz="1400" b="1" i="0" u="none" strike="noStrike" dirty="0">
                          <a:solidFill>
                            <a:srgbClr val="000000"/>
                          </a:solidFill>
                          <a:effectLst/>
                          <a:latin typeface="Meiryo UI" pitchFamily="34" charset="-128"/>
                          <a:ea typeface="Meiryo UI" pitchFamily="34" charset="-128"/>
                          <a:cs typeface="Meiryo UI" pitchFamily="34" charset="-128"/>
                        </a:rPr>
                        <a:t>月（ムンバイ発→成田）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回答数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割合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上旬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中旬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a:solidFill>
                            <a:srgbClr val="000000"/>
                          </a:solidFill>
                          <a:effectLst/>
                          <a:latin typeface="Meiryo UI" pitchFamily="34" charset="-128"/>
                          <a:ea typeface="Meiryo UI" pitchFamily="34" charset="-128"/>
                          <a:cs typeface="Meiryo UI" pitchFamily="34" charset="-128"/>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下旬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161925">
                <a:tc>
                  <a:txBody>
                    <a:bodyPr/>
                    <a:lstStyle/>
                    <a:p>
                      <a:pPr algn="l" fontAlgn="b"/>
                      <a:r>
                        <a:rPr lang="ja-JP" altLang="en-US" sz="1000" b="0" i="0" u="none" strike="noStrike" dirty="0">
                          <a:solidFill>
                            <a:srgbClr val="000000"/>
                          </a:solidFill>
                          <a:effectLst/>
                          <a:latin typeface="Meiryo UI" pitchFamily="34" charset="-128"/>
                          <a:ea typeface="Meiryo UI" pitchFamily="34" charset="-128"/>
                          <a:cs typeface="Meiryo UI" pitchFamily="34" charset="-128"/>
                        </a:rPr>
                        <a:t>搭乗予定はありません</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000" b="0" i="0" u="none" strike="noStrike" dirty="0">
                          <a:solidFill>
                            <a:srgbClr val="000000"/>
                          </a:solidFill>
                          <a:effectLst/>
                          <a:latin typeface="Meiryo UI" pitchFamily="34" charset="-128"/>
                          <a:ea typeface="Meiryo UI" pitchFamily="34" charset="-128"/>
                          <a:cs typeface="Meiryo UI" pitchFamily="34" charset="-128"/>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1" name="グラフ 20"/>
          <p:cNvGraphicFramePr>
            <a:graphicFrameLocks/>
          </p:cNvGraphicFramePr>
          <p:nvPr>
            <p:extLst>
              <p:ext uri="{D42A27DB-BD31-4B8C-83A1-F6EECF244321}">
                <p14:modId xmlns:p14="http://schemas.microsoft.com/office/powerpoint/2010/main" val="2045142986"/>
              </p:ext>
            </p:extLst>
          </p:nvPr>
        </p:nvGraphicFramePr>
        <p:xfrm>
          <a:off x="4498812" y="1124744"/>
          <a:ext cx="4457700" cy="14396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p:cNvGraphicFramePr>
            <a:graphicFrameLocks/>
          </p:cNvGraphicFramePr>
          <p:nvPr>
            <p:extLst>
              <p:ext uri="{D42A27DB-BD31-4B8C-83A1-F6EECF244321}">
                <p14:modId xmlns:p14="http://schemas.microsoft.com/office/powerpoint/2010/main" val="1417717252"/>
              </p:ext>
            </p:extLst>
          </p:nvPr>
        </p:nvGraphicFramePr>
        <p:xfrm>
          <a:off x="4571670" y="2492896"/>
          <a:ext cx="4505325" cy="14556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グラフ 24"/>
          <p:cNvGraphicFramePr>
            <a:graphicFrameLocks/>
          </p:cNvGraphicFramePr>
          <p:nvPr>
            <p:extLst>
              <p:ext uri="{D42A27DB-BD31-4B8C-83A1-F6EECF244321}">
                <p14:modId xmlns:p14="http://schemas.microsoft.com/office/powerpoint/2010/main" val="2430304648"/>
              </p:ext>
            </p:extLst>
          </p:nvPr>
        </p:nvGraphicFramePr>
        <p:xfrm>
          <a:off x="4648200" y="3861048"/>
          <a:ext cx="4495800" cy="15121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グラフ 25"/>
          <p:cNvGraphicFramePr>
            <a:graphicFrameLocks/>
          </p:cNvGraphicFramePr>
          <p:nvPr>
            <p:extLst>
              <p:ext uri="{D42A27DB-BD31-4B8C-83A1-F6EECF244321}">
                <p14:modId xmlns:p14="http://schemas.microsoft.com/office/powerpoint/2010/main" val="3286044928"/>
              </p:ext>
            </p:extLst>
          </p:nvPr>
        </p:nvGraphicFramePr>
        <p:xfrm>
          <a:off x="4920153" y="5157192"/>
          <a:ext cx="4200687" cy="1474664"/>
        </p:xfrm>
        <a:graphic>
          <a:graphicData uri="http://schemas.openxmlformats.org/drawingml/2006/chart">
            <c:chart xmlns:c="http://schemas.openxmlformats.org/drawingml/2006/chart" xmlns:r="http://schemas.openxmlformats.org/officeDocument/2006/relationships" r:id="rId5"/>
          </a:graphicData>
        </a:graphic>
      </p:graphicFrame>
      <p:sp>
        <p:nvSpPr>
          <p:cNvPr id="27" name="テキスト ボックス 26"/>
          <p:cNvSpPr txBox="1"/>
          <p:nvPr/>
        </p:nvSpPr>
        <p:spPr>
          <a:xfrm>
            <a:off x="107504" y="711634"/>
            <a:ext cx="8784975" cy="369332"/>
          </a:xfrm>
          <a:prstGeom prst="rect">
            <a:avLst/>
          </a:prstGeom>
          <a:solidFill>
            <a:schemeClr val="accent5">
              <a:lumMod val="20000"/>
              <a:lumOff val="80000"/>
            </a:schemeClr>
          </a:solidFill>
          <a:ln>
            <a:solidFill>
              <a:schemeClr val="accent1"/>
            </a:solidFill>
          </a:ln>
        </p:spPr>
        <p:txBody>
          <a:bodyPr wrap="square" rtlCol="0">
            <a:spAutoFit/>
          </a:bodyPr>
          <a:lstStyle/>
          <a:p>
            <a:r>
              <a:rPr lang="en-US" altLang="ja-JP" b="1" dirty="0" smtClean="0">
                <a:latin typeface="Meiryo UI" pitchFamily="34" charset="-128"/>
                <a:ea typeface="Meiryo UI" pitchFamily="34" charset="-128"/>
                <a:cs typeface="Meiryo UI" pitchFamily="34" charset="-128"/>
              </a:rPr>
              <a:t>2</a:t>
            </a:r>
            <a:r>
              <a:rPr lang="ja-JP" altLang="en-US" b="1" dirty="0" smtClean="0">
                <a:latin typeface="Meiryo UI" pitchFamily="34" charset="-128"/>
                <a:ea typeface="Meiryo UI" pitchFamily="34" charset="-128"/>
                <a:cs typeface="Meiryo UI" pitchFamily="34" charset="-128"/>
              </a:rPr>
              <a:t>月、</a:t>
            </a:r>
            <a:r>
              <a:rPr lang="en-US" altLang="ja-JP" b="1" dirty="0" smtClean="0">
                <a:latin typeface="Meiryo UI" pitchFamily="34" charset="-128"/>
                <a:ea typeface="Meiryo UI" pitchFamily="34" charset="-128"/>
                <a:cs typeface="Meiryo UI" pitchFamily="34" charset="-128"/>
              </a:rPr>
              <a:t>3</a:t>
            </a:r>
            <a:r>
              <a:rPr lang="ja-JP" altLang="en-US" b="1" dirty="0" smtClean="0">
                <a:latin typeface="Meiryo UI" pitchFamily="34" charset="-128"/>
                <a:ea typeface="Meiryo UI" pitchFamily="34" charset="-128"/>
                <a:cs typeface="Meiryo UI" pitchFamily="34" charset="-128"/>
              </a:rPr>
              <a:t>月の往復便のタイミングに関するご希望の傾向</a:t>
            </a:r>
            <a:endParaRPr lang="en-US" altLang="ja-JP" b="1" dirty="0" smtClean="0">
              <a:latin typeface="Meiryo UI" pitchFamily="34" charset="-128"/>
              <a:ea typeface="Meiryo UI" pitchFamily="34" charset="-128"/>
              <a:cs typeface="Meiryo UI" pitchFamily="34" charset="-128"/>
            </a:endParaRPr>
          </a:p>
        </p:txBody>
      </p:sp>
      <p:cxnSp>
        <p:nvCxnSpPr>
          <p:cNvPr id="28" name="直線矢印コネクタ 27"/>
          <p:cNvCxnSpPr/>
          <p:nvPr/>
        </p:nvCxnSpPr>
        <p:spPr>
          <a:xfrm flipH="1">
            <a:off x="4499991" y="1816780"/>
            <a:ext cx="432048"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4436367" y="4315130"/>
            <a:ext cx="432048"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4436367" y="4653136"/>
            <a:ext cx="432048"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a:off x="4414088" y="6021288"/>
            <a:ext cx="432048"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38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635896" y="2935121"/>
            <a:ext cx="1617751" cy="276999"/>
          </a:xfrm>
          <a:prstGeom prst="rect">
            <a:avLst/>
          </a:prstGeom>
          <a:solidFill>
            <a:schemeClr val="bg1"/>
          </a:solidFill>
        </p:spPr>
        <p:txBody>
          <a:bodyPr wrap="none" rtlCol="0">
            <a:spAutoFit/>
          </a:bodyPr>
          <a:lstStyle/>
          <a:p>
            <a:r>
              <a:rPr kumimoji="1" lang="en-US" altLang="ja-JP" sz="1200" dirty="0" smtClean="0"/>
              <a:t>11</a:t>
            </a:r>
            <a:r>
              <a:rPr kumimoji="1" lang="ja-JP" altLang="en-US" sz="1200" dirty="0" smtClean="0"/>
              <a:t>月度アンケート結果</a:t>
            </a:r>
            <a:endParaRPr kumimoji="1" lang="ja-JP" altLang="en-US" sz="1200" dirty="0"/>
          </a:p>
        </p:txBody>
      </p:sp>
    </p:spTree>
    <p:extLst>
      <p:ext uri="{BB962C8B-B14F-4D97-AF65-F5344CB8AC3E}">
        <p14:creationId xmlns:p14="http://schemas.microsoft.com/office/powerpoint/2010/main" val="400664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itchFamily="34" charset="-128"/>
                <a:ea typeface="Meiryo UI" pitchFamily="34" charset="-128"/>
                <a:cs typeface="Meiryo UI" pitchFamily="34" charset="-128"/>
              </a:rPr>
              <a:t>ムンバイ日本人会　</a:t>
            </a:r>
            <a:r>
              <a:rPr lang="en-US" altLang="ja-JP" dirty="0">
                <a:solidFill>
                  <a:schemeClr val="bg1"/>
                </a:solidFill>
                <a:latin typeface="Meiryo UI" pitchFamily="34" charset="-128"/>
                <a:ea typeface="Meiryo UI" pitchFamily="34" charset="-128"/>
                <a:cs typeface="Meiryo UI" pitchFamily="34" charset="-128"/>
              </a:rPr>
              <a:t>11</a:t>
            </a:r>
            <a:r>
              <a:rPr kumimoji="1" lang="ja-JP" altLang="en-US" dirty="0" smtClean="0">
                <a:solidFill>
                  <a:schemeClr val="bg1"/>
                </a:solidFill>
                <a:latin typeface="Meiryo UI" pitchFamily="34" charset="-128"/>
                <a:ea typeface="Meiryo UI" pitchFamily="34" charset="-128"/>
                <a:cs typeface="Meiryo UI" pitchFamily="34" charset="-128"/>
              </a:rPr>
              <a:t>月度インド帰任希望アンケート速報</a:t>
            </a:r>
            <a:endParaRPr kumimoji="1" lang="ja-JP" altLang="en-US" dirty="0">
              <a:solidFill>
                <a:schemeClr val="bg1"/>
              </a:solidFill>
              <a:latin typeface="Meiryo UI" pitchFamily="34" charset="-128"/>
              <a:ea typeface="Meiryo UI" pitchFamily="34" charset="-128"/>
              <a:cs typeface="Meiryo UI" pitchFamily="34" charset="-128"/>
            </a:endParaRPr>
          </a:p>
        </p:txBody>
      </p:sp>
      <p:sp>
        <p:nvSpPr>
          <p:cNvPr id="5" name="テキスト ボックス 4"/>
          <p:cNvSpPr txBox="1"/>
          <p:nvPr/>
        </p:nvSpPr>
        <p:spPr>
          <a:xfrm>
            <a:off x="7308304" y="150494"/>
            <a:ext cx="1648208" cy="276999"/>
          </a:xfrm>
          <a:prstGeom prst="rect">
            <a:avLst/>
          </a:prstGeom>
          <a:solidFill>
            <a:schemeClr val="bg1"/>
          </a:solidFill>
        </p:spPr>
        <p:txBody>
          <a:bodyPr wrap="none" rtlCol="0">
            <a:spAutoFit/>
          </a:bodyPr>
          <a:lstStyle/>
          <a:p>
            <a:r>
              <a:rPr lang="en-US" altLang="ja-JP" sz="1200" dirty="0" smtClean="0"/>
              <a:t>11</a:t>
            </a:r>
            <a:r>
              <a:rPr kumimoji="1" lang="ja-JP" altLang="en-US" sz="1200" dirty="0" smtClean="0"/>
              <a:t>月</a:t>
            </a:r>
            <a:r>
              <a:rPr lang="en-US" altLang="ja-JP" sz="1200" dirty="0"/>
              <a:t>17</a:t>
            </a:r>
            <a:r>
              <a:rPr kumimoji="1" lang="ja-JP" altLang="en-US" sz="1200" dirty="0" smtClean="0"/>
              <a:t>日</a:t>
            </a:r>
            <a:r>
              <a:rPr lang="en-US" altLang="ja-JP" sz="1200" dirty="0"/>
              <a:t>9</a:t>
            </a:r>
            <a:r>
              <a:rPr kumimoji="1" lang="ja-JP" altLang="en-US" sz="1200" dirty="0" smtClean="0"/>
              <a:t>：</a:t>
            </a:r>
            <a:r>
              <a:rPr kumimoji="1" lang="en-US" altLang="ja-JP" sz="1200" dirty="0" smtClean="0"/>
              <a:t>00AM</a:t>
            </a:r>
            <a:r>
              <a:rPr kumimoji="1" lang="ja-JP" altLang="en-US" sz="1200" dirty="0" smtClean="0"/>
              <a:t>集計</a:t>
            </a:r>
            <a:endParaRPr kumimoji="1" lang="ja-JP" altLang="en-US" sz="1200" dirty="0"/>
          </a:p>
        </p:txBody>
      </p:sp>
      <p:graphicFrame>
        <p:nvGraphicFramePr>
          <p:cNvPr id="12" name="表 11"/>
          <p:cNvGraphicFramePr>
            <a:graphicFrameLocks noGrp="1"/>
          </p:cNvGraphicFramePr>
          <p:nvPr>
            <p:extLst>
              <p:ext uri="{D42A27DB-BD31-4B8C-83A1-F6EECF244321}">
                <p14:modId xmlns:p14="http://schemas.microsoft.com/office/powerpoint/2010/main" val="4222224210"/>
              </p:ext>
            </p:extLst>
          </p:nvPr>
        </p:nvGraphicFramePr>
        <p:xfrm>
          <a:off x="179512" y="2074981"/>
          <a:ext cx="5040564" cy="1065985"/>
        </p:xfrm>
        <a:graphic>
          <a:graphicData uri="http://schemas.openxmlformats.org/drawingml/2006/table">
            <a:tbl>
              <a:tblPr>
                <a:tableStyleId>{5C22544A-7EE6-4342-B048-85BDC9FD1C3A}</a:tableStyleId>
              </a:tblPr>
              <a:tblGrid>
                <a:gridCol w="648072"/>
                <a:gridCol w="732082"/>
                <a:gridCol w="732082"/>
                <a:gridCol w="732082"/>
                <a:gridCol w="732082"/>
                <a:gridCol w="732082"/>
                <a:gridCol w="732082"/>
              </a:tblGrid>
              <a:tr h="192230">
                <a:tc rowSpan="2">
                  <a:txBody>
                    <a:bodyPr/>
                    <a:lstStyle/>
                    <a:p>
                      <a:pPr algn="l" fontAlgn="b"/>
                      <a:endParaRPr lang="ja-JP" altLang="en-US"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altLang="ja-JP" sz="1100" b="0" i="0" u="none" strike="noStrike" dirty="0" smtClean="0">
                          <a:solidFill>
                            <a:srgbClr val="000000"/>
                          </a:solidFill>
                          <a:effectLst/>
                          <a:latin typeface="Meiryo UI" pitchFamily="34" charset="-128"/>
                          <a:ea typeface="Meiryo UI" pitchFamily="34" charset="-128"/>
                          <a:cs typeface="Meiryo UI" pitchFamily="34" charset="-128"/>
                        </a:rPr>
                        <a:t>9</a:t>
                      </a:r>
                      <a:r>
                        <a:rPr lang="ja-JP" altLang="en-US" sz="1100" b="0" i="0" u="none" strike="noStrike" dirty="0" smtClean="0">
                          <a:solidFill>
                            <a:srgbClr val="000000"/>
                          </a:solidFill>
                          <a:effectLst/>
                          <a:latin typeface="Meiryo UI" pitchFamily="34" charset="-128"/>
                          <a:ea typeface="Meiryo UI" pitchFamily="34" charset="-128"/>
                          <a:cs typeface="Meiryo UI" pitchFamily="34" charset="-128"/>
                        </a:rPr>
                        <a:t>月</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altLang="ja-JP" sz="1100" b="0" i="0" u="none" strike="noStrike" dirty="0" smtClean="0">
                          <a:solidFill>
                            <a:srgbClr val="000000"/>
                          </a:solidFill>
                          <a:effectLst/>
                          <a:latin typeface="Meiryo UI" pitchFamily="34" charset="-128"/>
                          <a:ea typeface="Meiryo UI" pitchFamily="34" charset="-128"/>
                          <a:cs typeface="Meiryo UI" pitchFamily="34" charset="-128"/>
                        </a:rPr>
                        <a:t>10</a:t>
                      </a:r>
                      <a:r>
                        <a:rPr lang="ja-JP" altLang="en-US" sz="1100" b="0" i="0" u="none" strike="noStrike" dirty="0" smtClean="0">
                          <a:solidFill>
                            <a:srgbClr val="000000"/>
                          </a:solidFill>
                          <a:effectLst/>
                          <a:latin typeface="Meiryo UI" pitchFamily="34" charset="-128"/>
                          <a:ea typeface="Meiryo UI" pitchFamily="34" charset="-128"/>
                          <a:cs typeface="Meiryo UI" pitchFamily="34" charset="-128"/>
                        </a:rPr>
                        <a:t>月</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zh-CN"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fontAlgn="b"/>
                      <a:r>
                        <a:rPr lang="en-US" altLang="ja-JP" sz="1100" b="0" i="0" u="none" strike="noStrike" dirty="0" smtClean="0">
                          <a:solidFill>
                            <a:srgbClr val="000000"/>
                          </a:solidFill>
                          <a:effectLst/>
                          <a:latin typeface="Meiryo UI" pitchFamily="34" charset="-128"/>
                          <a:ea typeface="Meiryo UI" pitchFamily="34" charset="-128"/>
                          <a:cs typeface="Meiryo UI" pitchFamily="34" charset="-128"/>
                        </a:rPr>
                        <a:t>11</a:t>
                      </a:r>
                      <a:r>
                        <a:rPr lang="ja-JP" altLang="en-US" sz="1100" b="0" i="0" u="none" strike="noStrike" dirty="0" smtClean="0">
                          <a:solidFill>
                            <a:srgbClr val="000000"/>
                          </a:solidFill>
                          <a:effectLst/>
                          <a:latin typeface="Meiryo UI" pitchFamily="34" charset="-128"/>
                          <a:ea typeface="Meiryo UI" pitchFamily="34" charset="-128"/>
                          <a:cs typeface="Meiryo UI" pitchFamily="34" charset="-128"/>
                        </a:rPr>
                        <a:t>月（今回）</a:t>
                      </a:r>
                      <a:endParaRPr lang="zh-CN"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b"/>
                      <a:endParaRPr lang="zh-CN"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192230">
                <a:tc vMerge="1">
                  <a:txBody>
                    <a:bodyPr/>
                    <a:lstStyle/>
                    <a:p>
                      <a:pPr algn="l" fontAlgn="b"/>
                      <a:endParaRPr lang="ja-JP" altLang="en-US"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ja-JP" altLang="en-US" sz="1100" u="none" strike="noStrike" dirty="0" smtClean="0">
                          <a:effectLst/>
                          <a:latin typeface="Meiryo UI" pitchFamily="34" charset="-128"/>
                          <a:ea typeface="Meiryo UI" pitchFamily="34" charset="-128"/>
                          <a:cs typeface="Meiryo UI" pitchFamily="34" charset="-128"/>
                        </a:rPr>
                        <a:t>回答数</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ja-JP" altLang="en-US" sz="1100" u="none" strike="noStrike" dirty="0" smtClean="0">
                          <a:effectLst/>
                          <a:latin typeface="Meiryo UI" pitchFamily="34" charset="-128"/>
                          <a:ea typeface="Meiryo UI" pitchFamily="34" charset="-128"/>
                          <a:cs typeface="Meiryo UI" pitchFamily="34" charset="-128"/>
                        </a:rPr>
                        <a:t>会</a:t>
                      </a:r>
                      <a:r>
                        <a:rPr lang="ja-JP" altLang="en-US" sz="1100" u="none" strike="noStrike" dirty="0">
                          <a:effectLst/>
                          <a:latin typeface="Meiryo UI" pitchFamily="34" charset="-128"/>
                          <a:ea typeface="Meiryo UI" pitchFamily="34" charset="-128"/>
                          <a:cs typeface="Meiryo UI" pitchFamily="34" charset="-128"/>
                        </a:rPr>
                        <a:t>員数</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ja-JP" altLang="en-US" sz="1100" u="none" strike="noStrike" dirty="0" smtClean="0">
                          <a:effectLst/>
                          <a:latin typeface="Meiryo UI" pitchFamily="34" charset="-128"/>
                          <a:ea typeface="Meiryo UI" pitchFamily="34" charset="-128"/>
                          <a:cs typeface="Meiryo UI" pitchFamily="34" charset="-128"/>
                        </a:rPr>
                        <a:t>回答数</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zh-CN" altLang="en-US" sz="1100" u="none" strike="noStrike" dirty="0" smtClean="0">
                          <a:effectLst/>
                          <a:latin typeface="Meiryo UI" pitchFamily="34" charset="-128"/>
                          <a:ea typeface="Meiryo UI" pitchFamily="34" charset="-128"/>
                          <a:cs typeface="Meiryo UI" pitchFamily="34" charset="-128"/>
                        </a:rPr>
                        <a:t>会</a:t>
                      </a:r>
                      <a:r>
                        <a:rPr lang="zh-CN" altLang="en-US" sz="1100" u="none" strike="noStrike" dirty="0">
                          <a:effectLst/>
                          <a:latin typeface="Meiryo UI" pitchFamily="34" charset="-128"/>
                          <a:ea typeface="Meiryo UI" pitchFamily="34" charset="-128"/>
                          <a:cs typeface="Meiryo UI" pitchFamily="34" charset="-128"/>
                        </a:rPr>
                        <a:t>員数</a:t>
                      </a:r>
                      <a:endParaRPr lang="zh-CN"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ja-JP" altLang="en-US" sz="1100" u="none" strike="noStrike" dirty="0" smtClean="0">
                          <a:effectLst/>
                          <a:latin typeface="Meiryo UI" pitchFamily="34" charset="-128"/>
                          <a:ea typeface="Meiryo UI" pitchFamily="34" charset="-128"/>
                          <a:cs typeface="Meiryo UI" pitchFamily="34" charset="-128"/>
                        </a:rPr>
                        <a:t>回答数</a:t>
                      </a:r>
                      <a:endParaRPr lang="ja-JP"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zh-CN" altLang="en-US" sz="1100" u="none" strike="noStrike" dirty="0" smtClean="0">
                          <a:effectLst/>
                          <a:latin typeface="Meiryo UI" pitchFamily="34" charset="-128"/>
                          <a:ea typeface="Meiryo UI" pitchFamily="34" charset="-128"/>
                          <a:cs typeface="Meiryo UI" pitchFamily="34" charset="-128"/>
                        </a:rPr>
                        <a:t>会</a:t>
                      </a:r>
                      <a:r>
                        <a:rPr lang="zh-CN" altLang="en-US" sz="1100" u="none" strike="noStrike" dirty="0">
                          <a:effectLst/>
                          <a:latin typeface="Meiryo UI" pitchFamily="34" charset="-128"/>
                          <a:ea typeface="Meiryo UI" pitchFamily="34" charset="-128"/>
                          <a:cs typeface="Meiryo UI" pitchFamily="34" charset="-128"/>
                        </a:rPr>
                        <a:t>員数</a:t>
                      </a:r>
                      <a:endParaRPr lang="zh-CN" altLang="en-US" sz="11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7175">
                <a:tc>
                  <a:txBody>
                    <a:bodyPr/>
                    <a:lstStyle/>
                    <a:p>
                      <a:pPr algn="l" fontAlgn="b"/>
                      <a:r>
                        <a:rPr lang="ja-JP" altLang="en-US" sz="1000" u="none" strike="noStrike" dirty="0" smtClean="0">
                          <a:effectLst/>
                          <a:latin typeface="Meiryo UI" pitchFamily="34" charset="-128"/>
                          <a:ea typeface="Meiryo UI" pitchFamily="34" charset="-128"/>
                          <a:cs typeface="Meiryo UI" pitchFamily="34" charset="-128"/>
                        </a:rPr>
                        <a:t>個人会員</a:t>
                      </a:r>
                      <a:endParaRPr lang="ja-JP" altLang="en-US"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a:effectLst/>
                          <a:latin typeface="Meiryo UI" pitchFamily="34" charset="-128"/>
                          <a:ea typeface="Meiryo UI" pitchFamily="34" charset="-128"/>
                          <a:cs typeface="Meiryo UI" pitchFamily="34" charset="-128"/>
                        </a:rPr>
                        <a:t>6</a:t>
                      </a:r>
                      <a:endParaRPr lang="en-US" altLang="ja-JP"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u="none" strike="noStrike" dirty="0">
                          <a:effectLst/>
                          <a:latin typeface="Meiryo UI" pitchFamily="34" charset="-128"/>
                          <a:ea typeface="Meiryo UI" pitchFamily="34" charset="-128"/>
                          <a:cs typeface="Meiryo UI" pitchFamily="34" charset="-128"/>
                        </a:rPr>
                        <a:t>9</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u="none" strike="noStrike" dirty="0">
                          <a:effectLst/>
                          <a:latin typeface="Meiryo UI" pitchFamily="34" charset="-128"/>
                          <a:ea typeface="Meiryo UI" pitchFamily="34" charset="-128"/>
                          <a:cs typeface="Meiryo UI" pitchFamily="34" charset="-128"/>
                        </a:rPr>
                        <a:t>3</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u="none" strike="noStrike" dirty="0">
                          <a:effectLst/>
                          <a:latin typeface="Meiryo UI" pitchFamily="34" charset="-128"/>
                          <a:ea typeface="Meiryo UI" pitchFamily="34" charset="-128"/>
                          <a:cs typeface="Meiryo UI" pitchFamily="34" charset="-128"/>
                        </a:rPr>
                        <a:t>9</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0" i="0" u="none" strike="noStrike" dirty="0" smtClean="0">
                          <a:solidFill>
                            <a:srgbClr val="000000"/>
                          </a:solidFill>
                          <a:effectLst/>
                          <a:latin typeface="Meiryo UI" pitchFamily="34" charset="-128"/>
                          <a:ea typeface="Meiryo UI" pitchFamily="34" charset="-128"/>
                          <a:cs typeface="Meiryo UI" pitchFamily="34" charset="-128"/>
                        </a:rPr>
                        <a:t>4</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altLang="ja-JP" sz="1000" b="0" i="0" u="none" strike="noStrike" dirty="0" smtClean="0">
                          <a:solidFill>
                            <a:srgbClr val="000000"/>
                          </a:solidFill>
                          <a:effectLst/>
                          <a:latin typeface="Meiryo UI" pitchFamily="34" charset="-128"/>
                          <a:ea typeface="Meiryo UI" pitchFamily="34" charset="-128"/>
                          <a:cs typeface="Meiryo UI" pitchFamily="34" charset="-128"/>
                        </a:rPr>
                        <a:t>9</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7175">
                <a:tc>
                  <a:txBody>
                    <a:bodyPr/>
                    <a:lstStyle/>
                    <a:p>
                      <a:pPr algn="l" fontAlgn="b"/>
                      <a:r>
                        <a:rPr lang="ja-JP" altLang="en-US" sz="1000" u="none" strike="noStrike" dirty="0" smtClean="0">
                          <a:effectLst/>
                          <a:latin typeface="Meiryo UI" pitchFamily="34" charset="-128"/>
                          <a:ea typeface="Meiryo UI" pitchFamily="34" charset="-128"/>
                          <a:cs typeface="Meiryo UI" pitchFamily="34" charset="-128"/>
                        </a:rPr>
                        <a:t>法人会員</a:t>
                      </a:r>
                      <a:endParaRPr lang="ja-JP" altLang="en-US"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a:effectLst/>
                          <a:latin typeface="Meiryo UI" pitchFamily="34" charset="-128"/>
                          <a:ea typeface="Meiryo UI" pitchFamily="34" charset="-128"/>
                          <a:cs typeface="Meiryo UI" pitchFamily="34" charset="-128"/>
                        </a:rPr>
                        <a:t>66</a:t>
                      </a:r>
                      <a:endParaRPr lang="en-US" altLang="ja-JP"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u="none" strike="noStrike" dirty="0">
                          <a:effectLst/>
                          <a:latin typeface="Meiryo UI" pitchFamily="34" charset="-128"/>
                          <a:ea typeface="Meiryo UI" pitchFamily="34" charset="-128"/>
                          <a:cs typeface="Meiryo UI" pitchFamily="34" charset="-128"/>
                        </a:rPr>
                        <a:t>365</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u="none" strike="noStrike" dirty="0" smtClean="0">
                          <a:effectLst/>
                          <a:latin typeface="Meiryo UI" pitchFamily="34" charset="-128"/>
                          <a:ea typeface="Meiryo UI" pitchFamily="34" charset="-128"/>
                          <a:cs typeface="Meiryo UI" pitchFamily="34" charset="-128"/>
                        </a:rPr>
                        <a:t>76</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0" i="0" u="none" strike="noStrike" dirty="0" smtClean="0">
                          <a:solidFill>
                            <a:srgbClr val="000000"/>
                          </a:solidFill>
                          <a:effectLst/>
                          <a:latin typeface="Meiryo UI" pitchFamily="34" charset="-128"/>
                          <a:ea typeface="Meiryo UI" pitchFamily="34" charset="-128"/>
                          <a:cs typeface="Meiryo UI" pitchFamily="34" charset="-128"/>
                        </a:rPr>
                        <a:t>396</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0" i="0" u="none" strike="noStrike" dirty="0" smtClean="0">
                          <a:solidFill>
                            <a:srgbClr val="000000"/>
                          </a:solidFill>
                          <a:effectLst/>
                          <a:latin typeface="Meiryo UI" pitchFamily="34" charset="-128"/>
                          <a:ea typeface="Meiryo UI" pitchFamily="34" charset="-128"/>
                          <a:cs typeface="Meiryo UI" pitchFamily="34" charset="-128"/>
                        </a:rPr>
                        <a:t>68</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altLang="ja-JP" sz="1000" b="0" i="0" u="none" strike="noStrike" dirty="0" smtClean="0">
                          <a:solidFill>
                            <a:srgbClr val="000000"/>
                          </a:solidFill>
                          <a:effectLst/>
                          <a:latin typeface="Meiryo UI" pitchFamily="34" charset="-128"/>
                          <a:ea typeface="Meiryo UI" pitchFamily="34" charset="-128"/>
                          <a:cs typeface="Meiryo UI" pitchFamily="34" charset="-128"/>
                        </a:rPr>
                        <a:t>369</a:t>
                      </a:r>
                      <a:endParaRPr lang="en-US" altLang="ja-JP"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7175">
                <a:tc>
                  <a:txBody>
                    <a:bodyPr/>
                    <a:lstStyle/>
                    <a:p>
                      <a:pPr algn="l" fontAlgn="b"/>
                      <a:r>
                        <a:rPr lang="ja-JP" altLang="en-US" sz="1000" b="1" u="none" strike="noStrike" dirty="0" smtClean="0">
                          <a:effectLst/>
                          <a:latin typeface="Meiryo UI" pitchFamily="34" charset="-128"/>
                          <a:ea typeface="Meiryo UI" pitchFamily="34" charset="-128"/>
                          <a:cs typeface="Meiryo UI" pitchFamily="34" charset="-128"/>
                        </a:rPr>
                        <a:t>回答総数</a:t>
                      </a:r>
                      <a:endParaRPr lang="ja-JP" altLang="en-US"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altLang="ja-JP" sz="1000" b="1" u="none" strike="noStrike" dirty="0">
                          <a:effectLst/>
                          <a:latin typeface="Meiryo UI" pitchFamily="34" charset="-128"/>
                          <a:ea typeface="Meiryo UI" pitchFamily="34" charset="-128"/>
                          <a:cs typeface="Meiryo UI" pitchFamily="34" charset="-128"/>
                        </a:rPr>
                        <a:t>72</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1" u="none" strike="noStrike" dirty="0">
                          <a:effectLst/>
                          <a:latin typeface="Meiryo UI" pitchFamily="34" charset="-128"/>
                          <a:ea typeface="Meiryo UI" pitchFamily="34" charset="-128"/>
                          <a:cs typeface="Meiryo UI" pitchFamily="34" charset="-128"/>
                        </a:rPr>
                        <a:t>374</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1" u="none" strike="noStrike" dirty="0">
                          <a:effectLst/>
                          <a:latin typeface="Meiryo UI" pitchFamily="34" charset="-128"/>
                          <a:ea typeface="Meiryo UI" pitchFamily="34" charset="-128"/>
                          <a:cs typeface="Meiryo UI" pitchFamily="34" charset="-128"/>
                        </a:rPr>
                        <a:t>79</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1" i="0" u="none" strike="noStrike" dirty="0" smtClean="0">
                          <a:solidFill>
                            <a:srgbClr val="000000"/>
                          </a:solidFill>
                          <a:effectLst/>
                          <a:latin typeface="Meiryo UI" pitchFamily="34" charset="-128"/>
                          <a:ea typeface="Meiryo UI" pitchFamily="34" charset="-128"/>
                          <a:cs typeface="Meiryo UI" pitchFamily="34" charset="-128"/>
                        </a:rPr>
                        <a:t>405</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000" b="1" i="0" u="none" strike="noStrike" dirty="0" smtClean="0">
                          <a:solidFill>
                            <a:srgbClr val="000000"/>
                          </a:solidFill>
                          <a:effectLst/>
                          <a:latin typeface="Meiryo UI" pitchFamily="34" charset="-128"/>
                          <a:ea typeface="Meiryo UI" pitchFamily="34" charset="-128"/>
                          <a:cs typeface="Meiryo UI" pitchFamily="34" charset="-128"/>
                        </a:rPr>
                        <a:t>72</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altLang="ja-JP" sz="1000" b="1" i="0" u="none" strike="noStrike" dirty="0" smtClean="0">
                          <a:solidFill>
                            <a:srgbClr val="000000"/>
                          </a:solidFill>
                          <a:effectLst/>
                          <a:latin typeface="Meiryo UI" pitchFamily="34" charset="-128"/>
                          <a:ea typeface="Meiryo UI" pitchFamily="34" charset="-128"/>
                          <a:cs typeface="Meiryo UI" pitchFamily="34" charset="-128"/>
                        </a:rPr>
                        <a:t>378</a:t>
                      </a:r>
                      <a:endParaRPr lang="en-US" altLang="ja-JP" sz="1000" b="1"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3" name="テキスト ボックス 12"/>
          <p:cNvSpPr txBox="1"/>
          <p:nvPr/>
        </p:nvSpPr>
        <p:spPr>
          <a:xfrm>
            <a:off x="107505" y="705470"/>
            <a:ext cx="8784975" cy="92333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ja-JP" altLang="en-US" b="1" dirty="0" smtClean="0">
                <a:latin typeface="Meiryo UI" pitchFamily="34" charset="-128"/>
                <a:ea typeface="Meiryo UI" pitchFamily="34" charset="-128"/>
                <a:cs typeface="Meiryo UI" pitchFamily="34" charset="-128"/>
              </a:rPr>
              <a:t>＜</a:t>
            </a:r>
            <a:r>
              <a:rPr lang="en-US" altLang="ja-JP" b="1" dirty="0" smtClean="0">
                <a:latin typeface="Meiryo UI" pitchFamily="34" charset="-128"/>
                <a:ea typeface="Meiryo UI" pitchFamily="34" charset="-128"/>
                <a:cs typeface="Meiryo UI" pitchFamily="34" charset="-128"/>
              </a:rPr>
              <a:t>11</a:t>
            </a:r>
            <a:r>
              <a:rPr lang="ja-JP" altLang="en-US" b="1" dirty="0" smtClean="0">
                <a:latin typeface="Meiryo UI" pitchFamily="34" charset="-128"/>
                <a:ea typeface="Meiryo UI" pitchFamily="34" charset="-128"/>
                <a:cs typeface="Meiryo UI" pitchFamily="34" charset="-128"/>
              </a:rPr>
              <a:t>月度結果＞</a:t>
            </a:r>
            <a:endParaRPr lang="en-US" altLang="ja-JP" b="1" dirty="0">
              <a:latin typeface="Meiryo UI" pitchFamily="34" charset="-128"/>
              <a:ea typeface="Meiryo UI" pitchFamily="34" charset="-128"/>
              <a:cs typeface="Meiryo UI" pitchFamily="34" charset="-128"/>
            </a:endParaRPr>
          </a:p>
          <a:p>
            <a:pPr algn="ctr"/>
            <a:r>
              <a:rPr lang="en-US" altLang="ja-JP" b="1" dirty="0" smtClean="0">
                <a:latin typeface="Meiryo UI" pitchFamily="34" charset="-128"/>
                <a:ea typeface="Meiryo UI" pitchFamily="34" charset="-128"/>
                <a:cs typeface="Meiryo UI" pitchFamily="34" charset="-128"/>
              </a:rPr>
              <a:t>26</a:t>
            </a:r>
            <a:r>
              <a:rPr lang="ja-JP" altLang="en-US" b="1" dirty="0" smtClean="0">
                <a:latin typeface="Meiryo UI" pitchFamily="34" charset="-128"/>
                <a:ea typeface="Meiryo UI" pitchFamily="34" charset="-128"/>
                <a:cs typeface="Meiryo UI" pitchFamily="34" charset="-128"/>
              </a:rPr>
              <a:t>名が</a:t>
            </a:r>
            <a:r>
              <a:rPr lang="en-US" altLang="ja-JP" b="1" dirty="0" smtClean="0">
                <a:latin typeface="Meiryo UI" pitchFamily="34" charset="-128"/>
                <a:ea typeface="Meiryo UI" pitchFamily="34" charset="-128"/>
                <a:cs typeface="Meiryo UI" pitchFamily="34" charset="-128"/>
              </a:rPr>
              <a:t>11</a:t>
            </a:r>
            <a:r>
              <a:rPr lang="ja-JP" altLang="en-US" b="1" dirty="0" smtClean="0">
                <a:latin typeface="Meiryo UI" pitchFamily="34" charset="-128"/>
                <a:ea typeface="Meiryo UI" pitchFamily="34" charset="-128"/>
                <a:cs typeface="Meiryo UI" pitchFamily="34" charset="-128"/>
              </a:rPr>
              <a:t>月</a:t>
            </a:r>
            <a:r>
              <a:rPr lang="en-US" altLang="ja-JP" b="1" dirty="0" smtClean="0">
                <a:latin typeface="Meiryo UI" pitchFamily="34" charset="-128"/>
                <a:ea typeface="Meiryo UI" pitchFamily="34" charset="-128"/>
                <a:cs typeface="Meiryo UI" pitchFamily="34" charset="-128"/>
              </a:rPr>
              <a:t>28</a:t>
            </a:r>
            <a:r>
              <a:rPr lang="ja-JP" altLang="en-US" b="1" dirty="0" smtClean="0">
                <a:latin typeface="Meiryo UI" pitchFamily="34" charset="-128"/>
                <a:ea typeface="Meiryo UI" pitchFamily="34" charset="-128"/>
                <a:cs typeface="Meiryo UI" pitchFamily="34" charset="-128"/>
              </a:rPr>
              <a:t>日便でムンバイへ帰国を予定。</a:t>
            </a:r>
            <a:endParaRPr lang="en-US" altLang="ja-JP" b="1" dirty="0" smtClean="0">
              <a:latin typeface="Meiryo UI" pitchFamily="34" charset="-128"/>
              <a:ea typeface="Meiryo UI" pitchFamily="34" charset="-128"/>
              <a:cs typeface="Meiryo UI" pitchFamily="34" charset="-128"/>
            </a:endParaRPr>
          </a:p>
          <a:p>
            <a:pPr algn="ctr"/>
            <a:r>
              <a:rPr lang="ja-JP" altLang="en-US" b="1" dirty="0" smtClean="0">
                <a:latin typeface="Meiryo UI" pitchFamily="34" charset="-128"/>
                <a:ea typeface="Meiryo UI" pitchFamily="34" charset="-128"/>
                <a:cs typeface="Meiryo UI" pitchFamily="34" charset="-128"/>
              </a:rPr>
              <a:t>今後のムンバイ直行便</a:t>
            </a:r>
            <a:r>
              <a:rPr lang="ja-JP" altLang="en-US" sz="1400" b="1" dirty="0" smtClean="0">
                <a:latin typeface="Meiryo UI" pitchFamily="34" charset="-128"/>
                <a:ea typeface="Meiryo UI" pitchFamily="34" charset="-128"/>
                <a:cs typeface="Meiryo UI" pitchFamily="34" charset="-128"/>
              </a:rPr>
              <a:t>（</a:t>
            </a:r>
            <a:r>
              <a:rPr lang="en-US" altLang="ja-JP" sz="1400" b="1" dirty="0" smtClean="0">
                <a:latin typeface="Meiryo UI" pitchFamily="34" charset="-128"/>
                <a:ea typeface="Meiryo UI" pitchFamily="34" charset="-128"/>
                <a:cs typeface="Meiryo UI" pitchFamily="34" charset="-128"/>
              </a:rPr>
              <a:t>12</a:t>
            </a:r>
            <a:r>
              <a:rPr lang="ja-JP" altLang="en-US" sz="1400" b="1" dirty="0" smtClean="0">
                <a:latin typeface="Meiryo UI" pitchFamily="34" charset="-128"/>
                <a:ea typeface="Meiryo UI" pitchFamily="34" charset="-128"/>
                <a:cs typeface="Meiryo UI" pitchFamily="34" charset="-128"/>
              </a:rPr>
              <a:t>月下旬・</a:t>
            </a:r>
            <a:r>
              <a:rPr lang="en-US" altLang="ja-JP" sz="1400" b="1" dirty="0" smtClean="0">
                <a:latin typeface="Meiryo UI" pitchFamily="34" charset="-128"/>
                <a:ea typeface="Meiryo UI" pitchFamily="34" charset="-128"/>
                <a:cs typeface="Meiryo UI" pitchFamily="34" charset="-128"/>
              </a:rPr>
              <a:t>1</a:t>
            </a:r>
            <a:r>
              <a:rPr lang="ja-JP" altLang="en-US" sz="1400" b="1" dirty="0" smtClean="0">
                <a:latin typeface="Meiryo UI" pitchFamily="34" charset="-128"/>
                <a:ea typeface="Meiryo UI" pitchFamily="34" charset="-128"/>
                <a:cs typeface="Meiryo UI" pitchFamily="34" charset="-128"/>
              </a:rPr>
              <a:t>月上旬）</a:t>
            </a:r>
            <a:r>
              <a:rPr lang="ja-JP" altLang="en-US" b="1" dirty="0" smtClean="0">
                <a:latin typeface="Meiryo UI" pitchFamily="34" charset="-128"/>
                <a:ea typeface="Meiryo UI" pitchFamily="34" charset="-128"/>
                <a:cs typeface="Meiryo UI" pitchFamily="34" charset="-128"/>
              </a:rPr>
              <a:t>には合計</a:t>
            </a:r>
            <a:r>
              <a:rPr lang="en-US" altLang="ja-JP" b="1" dirty="0" smtClean="0">
                <a:latin typeface="Meiryo UI" pitchFamily="34" charset="-128"/>
                <a:ea typeface="Meiryo UI" pitchFamily="34" charset="-128"/>
                <a:cs typeface="Meiryo UI" pitchFamily="34" charset="-128"/>
              </a:rPr>
              <a:t>111</a:t>
            </a:r>
            <a:r>
              <a:rPr lang="ja-JP" altLang="en-US" b="1" dirty="0" smtClean="0">
                <a:latin typeface="Meiryo UI" pitchFamily="34" charset="-128"/>
                <a:ea typeface="Meiryo UI" pitchFamily="34" charset="-128"/>
                <a:cs typeface="Meiryo UI" pitchFamily="34" charset="-128"/>
              </a:rPr>
              <a:t>名が搭乗を希望</a:t>
            </a:r>
            <a:endParaRPr lang="en-US" altLang="ja-JP" b="1" dirty="0" smtClean="0">
              <a:latin typeface="Meiryo UI" pitchFamily="34" charset="-128"/>
              <a:ea typeface="Meiryo UI" pitchFamily="34" charset="-128"/>
              <a:cs typeface="Meiryo UI" pitchFamily="34" charset="-128"/>
            </a:endParaRPr>
          </a:p>
        </p:txBody>
      </p:sp>
      <p:sp>
        <p:nvSpPr>
          <p:cNvPr id="16" name="テキスト ボックス 15"/>
          <p:cNvSpPr txBox="1"/>
          <p:nvPr/>
        </p:nvSpPr>
        <p:spPr>
          <a:xfrm>
            <a:off x="130654" y="1700808"/>
            <a:ext cx="1561026" cy="307777"/>
          </a:xfrm>
          <a:prstGeom prst="rect">
            <a:avLst/>
          </a:prstGeom>
          <a:noFill/>
        </p:spPr>
        <p:txBody>
          <a:bodyPr wrap="square" rtlCol="0">
            <a:spAutoFit/>
          </a:bodyPr>
          <a:lstStyle/>
          <a:p>
            <a:r>
              <a:rPr kumimoji="1" lang="ja-JP" altLang="en-US" sz="1400" dirty="0" smtClean="0">
                <a:latin typeface="Meiryo UI" pitchFamily="34" charset="-128"/>
                <a:ea typeface="Meiryo UI" pitchFamily="34" charset="-128"/>
                <a:cs typeface="Meiryo UI" pitchFamily="34" charset="-128"/>
              </a:rPr>
              <a:t>回答内訳</a:t>
            </a:r>
            <a:endParaRPr kumimoji="1" lang="ja-JP" altLang="en-US" sz="1400" dirty="0">
              <a:latin typeface="Meiryo UI" pitchFamily="34" charset="-128"/>
              <a:ea typeface="Meiryo UI" pitchFamily="34" charset="-128"/>
              <a:cs typeface="Meiryo UI" pitchFamily="34"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4027211861"/>
              </p:ext>
            </p:extLst>
          </p:nvPr>
        </p:nvGraphicFramePr>
        <p:xfrm>
          <a:off x="107504" y="2008585"/>
          <a:ext cx="9013346" cy="4849415"/>
        </p:xfrm>
        <a:graphic>
          <a:graphicData uri="http://schemas.openxmlformats.org/drawingml/2006/chart">
            <c:chart xmlns:c="http://schemas.openxmlformats.org/drawingml/2006/chart" xmlns:r="http://schemas.openxmlformats.org/officeDocument/2006/relationships" r:id="rId2"/>
          </a:graphicData>
        </a:graphic>
      </p:graphicFrame>
      <p:sp>
        <p:nvSpPr>
          <p:cNvPr id="2" name="右中かっこ 1"/>
          <p:cNvSpPr/>
          <p:nvPr/>
        </p:nvSpPr>
        <p:spPr>
          <a:xfrm>
            <a:off x="6156698" y="3956762"/>
            <a:ext cx="144016"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右中かっこ 20"/>
          <p:cNvSpPr/>
          <p:nvPr/>
        </p:nvSpPr>
        <p:spPr>
          <a:xfrm>
            <a:off x="6156698" y="4757234"/>
            <a:ext cx="144016"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正方形/長方形 2"/>
          <p:cNvSpPr/>
          <p:nvPr/>
        </p:nvSpPr>
        <p:spPr>
          <a:xfrm>
            <a:off x="6295878" y="4138063"/>
            <a:ext cx="2158179"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200" dirty="0" smtClean="0">
                <a:solidFill>
                  <a:schemeClr val="tx1"/>
                </a:solidFill>
                <a:latin typeface="Meiryo UI" pitchFamily="34" charset="-128"/>
                <a:ea typeface="Meiryo UI" pitchFamily="34" charset="-128"/>
                <a:cs typeface="Meiryo UI" pitchFamily="34" charset="-128"/>
              </a:rPr>
              <a:t>1</a:t>
            </a:r>
            <a:r>
              <a:rPr kumimoji="1" lang="ja-JP" altLang="en-US" sz="1200" dirty="0" smtClean="0">
                <a:solidFill>
                  <a:schemeClr val="tx1"/>
                </a:solidFill>
                <a:latin typeface="Meiryo UI" pitchFamily="34" charset="-128"/>
                <a:ea typeface="Meiryo UI" pitchFamily="34" charset="-128"/>
                <a:cs typeface="Meiryo UI" pitchFamily="34" charset="-128"/>
              </a:rPr>
              <a:t>月上旬</a:t>
            </a:r>
            <a:r>
              <a:rPr lang="ja-JP" altLang="en-US" sz="1200" dirty="0">
                <a:solidFill>
                  <a:schemeClr val="tx1"/>
                </a:solidFill>
                <a:latin typeface="Meiryo UI" pitchFamily="34" charset="-128"/>
                <a:ea typeface="Meiryo UI" pitchFamily="34" charset="-128"/>
                <a:cs typeface="Meiryo UI" pitchFamily="34" charset="-128"/>
              </a:rPr>
              <a:t>便</a:t>
            </a:r>
            <a:r>
              <a:rPr kumimoji="1" lang="ja-JP" altLang="en-US" sz="1200" dirty="0" smtClean="0">
                <a:solidFill>
                  <a:schemeClr val="tx1"/>
                </a:solidFill>
                <a:latin typeface="Meiryo UI" pitchFamily="34" charset="-128"/>
                <a:ea typeface="Meiryo UI" pitchFamily="34" charset="-128"/>
                <a:cs typeface="Meiryo UI" pitchFamily="34" charset="-128"/>
              </a:rPr>
              <a:t>需要＝</a:t>
            </a:r>
            <a:r>
              <a:rPr kumimoji="1" lang="en-US" altLang="ja-JP" sz="1600" b="1" dirty="0" smtClean="0">
                <a:solidFill>
                  <a:schemeClr val="tx1"/>
                </a:solidFill>
                <a:latin typeface="Meiryo UI" pitchFamily="34" charset="-128"/>
                <a:ea typeface="Meiryo UI" pitchFamily="34" charset="-128"/>
                <a:cs typeface="Meiryo UI" pitchFamily="34" charset="-128"/>
              </a:rPr>
              <a:t>76</a:t>
            </a:r>
            <a:r>
              <a:rPr kumimoji="1" lang="ja-JP" altLang="en-US" sz="1600" b="1" dirty="0" smtClean="0">
                <a:solidFill>
                  <a:schemeClr val="tx1"/>
                </a:solidFill>
                <a:latin typeface="Meiryo UI" pitchFamily="34" charset="-128"/>
                <a:ea typeface="Meiryo UI" pitchFamily="34" charset="-128"/>
                <a:cs typeface="Meiryo UI" pitchFamily="34" charset="-128"/>
              </a:rPr>
              <a:t>名</a:t>
            </a:r>
            <a:endParaRPr kumimoji="1" lang="ja-JP" altLang="en-US" sz="1600" b="1" dirty="0">
              <a:solidFill>
                <a:schemeClr val="tx1"/>
              </a:solidFill>
              <a:latin typeface="Meiryo UI" pitchFamily="34" charset="-128"/>
              <a:ea typeface="Meiryo UI" pitchFamily="34" charset="-128"/>
              <a:cs typeface="Meiryo UI" pitchFamily="34" charset="-128"/>
            </a:endParaRPr>
          </a:p>
        </p:txBody>
      </p:sp>
      <p:sp>
        <p:nvSpPr>
          <p:cNvPr id="23" name="正方形/長方形 22"/>
          <p:cNvSpPr/>
          <p:nvPr/>
        </p:nvSpPr>
        <p:spPr>
          <a:xfrm>
            <a:off x="6302253" y="4913548"/>
            <a:ext cx="2158179"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smtClean="0">
                <a:solidFill>
                  <a:schemeClr val="tx1"/>
                </a:solidFill>
                <a:latin typeface="Meiryo UI" pitchFamily="34" charset="-128"/>
                <a:ea typeface="Meiryo UI" pitchFamily="34" charset="-128"/>
                <a:cs typeface="Meiryo UI" pitchFamily="34" charset="-128"/>
              </a:rPr>
              <a:t>12</a:t>
            </a:r>
            <a:r>
              <a:rPr lang="ja-JP" altLang="en-US" sz="1200" dirty="0" smtClean="0">
                <a:solidFill>
                  <a:schemeClr val="tx1"/>
                </a:solidFill>
                <a:latin typeface="Meiryo UI" pitchFamily="34" charset="-128"/>
                <a:ea typeface="Meiryo UI" pitchFamily="34" charset="-128"/>
                <a:cs typeface="Meiryo UI" pitchFamily="34" charset="-128"/>
              </a:rPr>
              <a:t>月下旬便</a:t>
            </a:r>
            <a:r>
              <a:rPr kumimoji="1" lang="ja-JP" altLang="en-US" sz="1200" dirty="0" smtClean="0">
                <a:solidFill>
                  <a:schemeClr val="tx1"/>
                </a:solidFill>
                <a:latin typeface="Meiryo UI" pitchFamily="34" charset="-128"/>
                <a:ea typeface="Meiryo UI" pitchFamily="34" charset="-128"/>
                <a:cs typeface="Meiryo UI" pitchFamily="34" charset="-128"/>
              </a:rPr>
              <a:t>需要＝</a:t>
            </a:r>
            <a:r>
              <a:rPr kumimoji="1" lang="en-US" altLang="ja-JP" sz="1600" b="1" dirty="0" smtClean="0">
                <a:solidFill>
                  <a:schemeClr val="tx1"/>
                </a:solidFill>
                <a:latin typeface="Meiryo UI" pitchFamily="34" charset="-128"/>
                <a:ea typeface="Meiryo UI" pitchFamily="34" charset="-128"/>
                <a:cs typeface="Meiryo UI" pitchFamily="34" charset="-128"/>
              </a:rPr>
              <a:t>35</a:t>
            </a:r>
            <a:r>
              <a:rPr kumimoji="1" lang="ja-JP" altLang="en-US" sz="1600" b="1" dirty="0" smtClean="0">
                <a:solidFill>
                  <a:schemeClr val="tx1"/>
                </a:solidFill>
                <a:latin typeface="Meiryo UI" pitchFamily="34" charset="-128"/>
                <a:ea typeface="Meiryo UI" pitchFamily="34" charset="-128"/>
                <a:cs typeface="Meiryo UI" pitchFamily="34" charset="-128"/>
              </a:rPr>
              <a:t>名</a:t>
            </a:r>
            <a:endParaRPr kumimoji="1" lang="ja-JP" altLang="en-US" sz="1600" b="1" dirty="0">
              <a:solidFill>
                <a:schemeClr val="tx1"/>
              </a:solidFill>
              <a:latin typeface="Meiryo UI" pitchFamily="34" charset="-128"/>
              <a:ea typeface="Meiryo UI" pitchFamily="34" charset="-128"/>
              <a:cs typeface="Meiryo UI" pitchFamily="34" charset="-128"/>
            </a:endParaRPr>
          </a:p>
        </p:txBody>
      </p:sp>
      <p:sp>
        <p:nvSpPr>
          <p:cNvPr id="24" name="右中かっこ 23"/>
          <p:cNvSpPr/>
          <p:nvPr/>
        </p:nvSpPr>
        <p:spPr>
          <a:xfrm>
            <a:off x="6156176" y="5468930"/>
            <a:ext cx="144015" cy="30603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正方形/長方形 24"/>
          <p:cNvSpPr/>
          <p:nvPr/>
        </p:nvSpPr>
        <p:spPr>
          <a:xfrm>
            <a:off x="6302252" y="5463226"/>
            <a:ext cx="2158180" cy="2880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smtClean="0">
                <a:solidFill>
                  <a:schemeClr val="tx1"/>
                </a:solidFill>
                <a:latin typeface="Meiryo UI" pitchFamily="34" charset="-128"/>
                <a:ea typeface="Meiryo UI" pitchFamily="34" charset="-128"/>
                <a:cs typeface="Meiryo UI" pitchFamily="34" charset="-128"/>
              </a:rPr>
              <a:t>11/28</a:t>
            </a:r>
            <a:r>
              <a:rPr lang="ja-JP" altLang="en-US" sz="1200" dirty="0" smtClean="0">
                <a:solidFill>
                  <a:schemeClr val="tx1"/>
                </a:solidFill>
                <a:latin typeface="Meiryo UI" pitchFamily="34" charset="-128"/>
                <a:ea typeface="Meiryo UI" pitchFamily="34" charset="-128"/>
                <a:cs typeface="Meiryo UI" pitchFamily="34" charset="-128"/>
              </a:rPr>
              <a:t>便搭乗予定</a:t>
            </a:r>
            <a:r>
              <a:rPr kumimoji="1" lang="ja-JP" altLang="en-US" sz="1200" dirty="0" smtClean="0">
                <a:solidFill>
                  <a:schemeClr val="tx1"/>
                </a:solidFill>
                <a:latin typeface="Meiryo UI" pitchFamily="34" charset="-128"/>
                <a:ea typeface="Meiryo UI" pitchFamily="34" charset="-128"/>
                <a:cs typeface="Meiryo UI" pitchFamily="34" charset="-128"/>
              </a:rPr>
              <a:t>＝</a:t>
            </a:r>
            <a:r>
              <a:rPr lang="en-US" altLang="ja-JP" sz="1600" b="1" dirty="0" smtClean="0">
                <a:solidFill>
                  <a:schemeClr val="tx1"/>
                </a:solidFill>
                <a:latin typeface="Meiryo UI" pitchFamily="34" charset="-128"/>
                <a:ea typeface="Meiryo UI" pitchFamily="34" charset="-128"/>
                <a:cs typeface="Meiryo UI" pitchFamily="34" charset="-128"/>
              </a:rPr>
              <a:t>26</a:t>
            </a:r>
            <a:r>
              <a:rPr lang="ja-JP" altLang="en-US" sz="1600" b="1" dirty="0" smtClean="0">
                <a:solidFill>
                  <a:schemeClr val="tx1"/>
                </a:solidFill>
                <a:latin typeface="Meiryo UI" pitchFamily="34" charset="-128"/>
                <a:ea typeface="Meiryo UI" pitchFamily="34" charset="-128"/>
                <a:cs typeface="Meiryo UI" pitchFamily="34" charset="-128"/>
              </a:rPr>
              <a:t>名</a:t>
            </a:r>
            <a:endParaRPr kumimoji="1" lang="ja-JP" altLang="en-US" sz="1600" b="1" dirty="0">
              <a:solidFill>
                <a:schemeClr val="tx1"/>
              </a:solidFill>
              <a:latin typeface="Meiryo UI" pitchFamily="34" charset="-128"/>
              <a:ea typeface="Meiryo UI" pitchFamily="34" charset="-128"/>
              <a:cs typeface="Meiryo UI" pitchFamily="34" charset="-128"/>
            </a:endParaRPr>
          </a:p>
        </p:txBody>
      </p:sp>
      <p:sp>
        <p:nvSpPr>
          <p:cNvPr id="14" name="テキスト ボックス 13"/>
          <p:cNvSpPr txBox="1"/>
          <p:nvPr/>
        </p:nvSpPr>
        <p:spPr>
          <a:xfrm>
            <a:off x="8356881" y="6369026"/>
            <a:ext cx="723275" cy="253916"/>
          </a:xfrm>
          <a:prstGeom prst="rect">
            <a:avLst/>
          </a:prstGeom>
          <a:noFill/>
        </p:spPr>
        <p:txBody>
          <a:bodyPr wrap="none" rtlCol="0">
            <a:spAutoFit/>
          </a:bodyPr>
          <a:lstStyle/>
          <a:p>
            <a:r>
              <a:rPr lang="ja-JP" altLang="en-US" sz="1050" dirty="0">
                <a:latin typeface="Meiryo UI" pitchFamily="34" charset="-128"/>
                <a:ea typeface="Meiryo UI" pitchFamily="34" charset="-128"/>
                <a:cs typeface="Meiryo UI" pitchFamily="34" charset="-128"/>
              </a:rPr>
              <a:t>（</a:t>
            </a:r>
            <a:r>
              <a:rPr lang="ja-JP" altLang="en-US" sz="1050" dirty="0" smtClean="0">
                <a:latin typeface="Meiryo UI" pitchFamily="34" charset="-128"/>
                <a:ea typeface="Meiryo UI" pitchFamily="34" charset="-128"/>
                <a:cs typeface="Meiryo UI" pitchFamily="34" charset="-128"/>
              </a:rPr>
              <a:t>人数）</a:t>
            </a:r>
            <a:endParaRPr kumimoji="1" lang="ja-JP" altLang="en-US" sz="1050" dirty="0">
              <a:latin typeface="Meiryo UI" pitchFamily="34" charset="-128"/>
              <a:ea typeface="Meiryo UI" pitchFamily="34" charset="-128"/>
              <a:cs typeface="Meiryo UI" pitchFamily="34" charset="-128"/>
            </a:endParaRPr>
          </a:p>
        </p:txBody>
      </p:sp>
    </p:spTree>
    <p:extLst>
      <p:ext uri="{BB962C8B-B14F-4D97-AF65-F5344CB8AC3E}">
        <p14:creationId xmlns:p14="http://schemas.microsoft.com/office/powerpoint/2010/main" val="7315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3475" y="2755867"/>
            <a:ext cx="8500949" cy="738664"/>
          </a:xfrm>
          <a:prstGeom prst="rect">
            <a:avLst/>
          </a:prstGeom>
        </p:spPr>
        <p:txBody>
          <a:bodyPr wrap="square">
            <a:spAutoFit/>
          </a:bodyPr>
          <a:lstStyle/>
          <a:p>
            <a:r>
              <a:rPr lang="ja-JP" altLang="en-US" sz="1400" dirty="0">
                <a:latin typeface="Meiryo UI" pitchFamily="34" charset="-128"/>
                <a:ea typeface="Meiryo UI" pitchFamily="34" charset="-128"/>
                <a:cs typeface="Meiryo UI" pitchFamily="34" charset="-128"/>
              </a:rPr>
              <a:t>左記の</a:t>
            </a:r>
            <a:r>
              <a:rPr lang="en-US" altLang="ja-JP" sz="1400" dirty="0">
                <a:latin typeface="Meiryo UI" pitchFamily="34" charset="-128"/>
                <a:ea typeface="Meiryo UI" pitchFamily="34" charset="-128"/>
                <a:cs typeface="Meiryo UI" pitchFamily="34" charset="-128"/>
              </a:rPr>
              <a:t>Q3.</a:t>
            </a:r>
            <a:r>
              <a:rPr lang="ja-JP" altLang="en-US" sz="1400" dirty="0">
                <a:latin typeface="Meiryo UI" pitchFamily="34" charset="-128"/>
                <a:ea typeface="Meiryo UI" pitchFamily="34" charset="-128"/>
                <a:cs typeface="Meiryo UI" pitchFamily="34" charset="-128"/>
              </a:rPr>
              <a:t>で、「いいえ」と回答された方含めて、法人会員の方は「会社の承認を得るために必要な理由・条件（すでに承認を得られた方はその理由）」</a:t>
            </a:r>
            <a:r>
              <a:rPr lang="ja-JP" altLang="en-US" sz="1400" dirty="0" smtClean="0">
                <a:latin typeface="Meiryo UI" pitchFamily="34" charset="-128"/>
                <a:ea typeface="Meiryo UI" pitchFamily="34" charset="-128"/>
                <a:cs typeface="Meiryo UI" pitchFamily="34" charset="-128"/>
              </a:rPr>
              <a:t>を以下</a:t>
            </a:r>
            <a:r>
              <a:rPr lang="ja-JP" altLang="en-US" sz="1400" dirty="0">
                <a:latin typeface="Meiryo UI" pitchFamily="34" charset="-128"/>
                <a:ea typeface="Meiryo UI" pitchFamily="34" charset="-128"/>
                <a:cs typeface="Meiryo UI" pitchFamily="34" charset="-128"/>
              </a:rPr>
              <a:t>から✔でお選びください（複数回答可）</a:t>
            </a:r>
            <a:r>
              <a:rPr lang="ja-JP" altLang="en-US" sz="1400" dirty="0" smtClean="0">
                <a:latin typeface="Meiryo UI" pitchFamily="34" charset="-128"/>
                <a:ea typeface="Meiryo UI" pitchFamily="34" charset="-128"/>
                <a:cs typeface="Meiryo UI" pitchFamily="34" charset="-128"/>
              </a:rPr>
              <a:t>。個人</a:t>
            </a:r>
            <a:r>
              <a:rPr lang="ja-JP" altLang="en-US" sz="1400" dirty="0">
                <a:latin typeface="Meiryo UI" pitchFamily="34" charset="-128"/>
                <a:ea typeface="Meiryo UI" pitchFamily="34" charset="-128"/>
                <a:cs typeface="Meiryo UI" pitchFamily="34" charset="-128"/>
              </a:rPr>
              <a:t>会員の方は「ご自身およびご家族の帰国判断基準となる理由・条件」を✔でお選びください。　</a:t>
            </a:r>
            <a:r>
              <a:rPr lang="ja-JP" altLang="en-US" sz="1400" dirty="0" smtClean="0">
                <a:latin typeface="Meiryo UI" pitchFamily="34" charset="-128"/>
                <a:ea typeface="Meiryo UI" pitchFamily="34" charset="-128"/>
                <a:cs typeface="Meiryo UI" pitchFamily="34" charset="-128"/>
              </a:rPr>
              <a:t>「</a:t>
            </a:r>
            <a:r>
              <a:rPr lang="ja-JP" altLang="en-US" sz="1400" dirty="0">
                <a:latin typeface="Meiryo UI" pitchFamily="34" charset="-128"/>
                <a:ea typeface="Meiryo UI" pitchFamily="34" charset="-128"/>
                <a:cs typeface="Meiryo UI" pitchFamily="34" charset="-128"/>
              </a:rPr>
              <a:t>その他」を選ばれた方はできる限り詳細に記述ください。</a:t>
            </a:r>
          </a:p>
        </p:txBody>
      </p:sp>
      <p:sp>
        <p:nvSpPr>
          <p:cNvPr id="3" name="テキスト ボックス 2"/>
          <p:cNvSpPr txBox="1"/>
          <p:nvPr/>
        </p:nvSpPr>
        <p:spPr>
          <a:xfrm>
            <a:off x="75443" y="2317284"/>
            <a:ext cx="2566728" cy="369332"/>
          </a:xfrm>
          <a:prstGeom prst="rect">
            <a:avLst/>
          </a:prstGeom>
          <a:noFill/>
        </p:spPr>
        <p:txBody>
          <a:bodyPr wrap="none" rtlCol="0">
            <a:spAutoFit/>
          </a:bodyPr>
          <a:lstStyle/>
          <a:p>
            <a:r>
              <a:rPr lang="ja-JP" altLang="en-US" dirty="0">
                <a:latin typeface="Meiryo UI" pitchFamily="34" charset="-128"/>
                <a:ea typeface="Meiryo UI" pitchFamily="34" charset="-128"/>
                <a:cs typeface="Meiryo UI" pitchFamily="34" charset="-128"/>
              </a:rPr>
              <a:t>■</a:t>
            </a:r>
            <a:r>
              <a:rPr kumimoji="1" lang="ja-JP" altLang="en-US" dirty="0" smtClean="0">
                <a:latin typeface="Meiryo UI" pitchFamily="34" charset="-128"/>
                <a:ea typeface="Meiryo UI" pitchFamily="34" charset="-128"/>
                <a:cs typeface="Meiryo UI" pitchFamily="34" charset="-128"/>
              </a:rPr>
              <a:t>帰国判断の目安・条件</a:t>
            </a:r>
            <a:endParaRPr kumimoji="1" lang="ja-JP" altLang="en-US" dirty="0">
              <a:latin typeface="Meiryo UI" pitchFamily="34" charset="-128"/>
              <a:ea typeface="Meiryo UI" pitchFamily="34" charset="-128"/>
              <a:cs typeface="Meiryo UI" pitchFamily="34" charset="-128"/>
            </a:endParaRPr>
          </a:p>
        </p:txBody>
      </p:sp>
      <p:sp>
        <p:nvSpPr>
          <p:cNvPr id="6" name="テキスト ボックス 5"/>
          <p:cNvSpPr txBox="1"/>
          <p:nvPr/>
        </p:nvSpPr>
        <p:spPr>
          <a:xfrm>
            <a:off x="7617683" y="3501008"/>
            <a:ext cx="1261884" cy="307777"/>
          </a:xfrm>
          <a:prstGeom prst="rect">
            <a:avLst/>
          </a:prstGeom>
          <a:noFill/>
        </p:spPr>
        <p:txBody>
          <a:bodyPr wrap="none" rtlCol="0">
            <a:spAutoFit/>
          </a:bodyPr>
          <a:lstStyle/>
          <a:p>
            <a:r>
              <a:rPr kumimoji="1" lang="ja-JP" altLang="en-US" sz="1400" dirty="0" smtClean="0">
                <a:latin typeface="Meiryo UI" pitchFamily="34" charset="-128"/>
                <a:ea typeface="Meiryo UI" pitchFamily="34" charset="-128"/>
                <a:cs typeface="Meiryo UI" pitchFamily="34" charset="-128"/>
              </a:rPr>
              <a:t>＜複数回答＞</a:t>
            </a:r>
            <a:endParaRPr kumimoji="1" lang="en-US" altLang="ja-JP" sz="1400" dirty="0" smtClean="0">
              <a:latin typeface="Meiryo UI" pitchFamily="34" charset="-128"/>
              <a:ea typeface="Meiryo UI" pitchFamily="34" charset="-128"/>
              <a:cs typeface="Meiryo UI" pitchFamily="34" charset="-128"/>
            </a:endParaRPr>
          </a:p>
        </p:txBody>
      </p:sp>
      <p:graphicFrame>
        <p:nvGraphicFramePr>
          <p:cNvPr id="9" name="グラフ 8"/>
          <p:cNvGraphicFramePr>
            <a:graphicFrameLocks/>
          </p:cNvGraphicFramePr>
          <p:nvPr>
            <p:extLst>
              <p:ext uri="{D42A27DB-BD31-4B8C-83A1-F6EECF244321}">
                <p14:modId xmlns:p14="http://schemas.microsoft.com/office/powerpoint/2010/main" val="2664011042"/>
              </p:ext>
            </p:extLst>
          </p:nvPr>
        </p:nvGraphicFramePr>
        <p:xfrm>
          <a:off x="287523" y="3789040"/>
          <a:ext cx="8716973"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11" name="正方形/長方形 10"/>
          <p:cNvSpPr/>
          <p:nvPr/>
        </p:nvSpPr>
        <p:spPr>
          <a:xfrm>
            <a:off x="0" y="0"/>
            <a:ext cx="9144000" cy="5486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itchFamily="34" charset="-128"/>
                <a:ea typeface="Meiryo UI" pitchFamily="34" charset="-128"/>
                <a:cs typeface="Meiryo UI" pitchFamily="34" charset="-128"/>
              </a:rPr>
              <a:t>ムンバイ日本人会　</a:t>
            </a:r>
            <a:r>
              <a:rPr lang="en-US" altLang="ja-JP" dirty="0">
                <a:solidFill>
                  <a:schemeClr val="bg1"/>
                </a:solidFill>
                <a:latin typeface="Meiryo UI" pitchFamily="34" charset="-128"/>
                <a:ea typeface="Meiryo UI" pitchFamily="34" charset="-128"/>
                <a:cs typeface="Meiryo UI" pitchFamily="34" charset="-128"/>
              </a:rPr>
              <a:t>11</a:t>
            </a:r>
            <a:r>
              <a:rPr kumimoji="1" lang="ja-JP" altLang="en-US" dirty="0" smtClean="0">
                <a:solidFill>
                  <a:schemeClr val="bg1"/>
                </a:solidFill>
                <a:latin typeface="Meiryo UI" pitchFamily="34" charset="-128"/>
                <a:ea typeface="Meiryo UI" pitchFamily="34" charset="-128"/>
                <a:cs typeface="Meiryo UI" pitchFamily="34" charset="-128"/>
              </a:rPr>
              <a:t>月度インド帰任希望アンケート速報</a:t>
            </a:r>
            <a:endParaRPr kumimoji="1" lang="ja-JP" altLang="en-US" dirty="0">
              <a:solidFill>
                <a:schemeClr val="bg1"/>
              </a:solidFill>
              <a:latin typeface="Meiryo UI" pitchFamily="34" charset="-128"/>
              <a:ea typeface="Meiryo UI" pitchFamily="34" charset="-128"/>
              <a:cs typeface="Meiryo UI" pitchFamily="34" charset="-128"/>
            </a:endParaRPr>
          </a:p>
        </p:txBody>
      </p:sp>
      <p:sp>
        <p:nvSpPr>
          <p:cNvPr id="12" name="テキスト ボックス 11"/>
          <p:cNvSpPr txBox="1"/>
          <p:nvPr/>
        </p:nvSpPr>
        <p:spPr>
          <a:xfrm>
            <a:off x="7308304" y="150494"/>
            <a:ext cx="1648208" cy="276999"/>
          </a:xfrm>
          <a:prstGeom prst="rect">
            <a:avLst/>
          </a:prstGeom>
          <a:solidFill>
            <a:schemeClr val="bg1"/>
          </a:solidFill>
        </p:spPr>
        <p:txBody>
          <a:bodyPr wrap="none" rtlCol="0">
            <a:spAutoFit/>
          </a:bodyPr>
          <a:lstStyle/>
          <a:p>
            <a:r>
              <a:rPr lang="en-US" altLang="ja-JP" sz="1200" dirty="0" smtClean="0"/>
              <a:t>11</a:t>
            </a:r>
            <a:r>
              <a:rPr kumimoji="1" lang="ja-JP" altLang="en-US" sz="1200" dirty="0" smtClean="0"/>
              <a:t>月</a:t>
            </a:r>
            <a:r>
              <a:rPr lang="en-US" altLang="ja-JP" sz="1200" dirty="0"/>
              <a:t>17</a:t>
            </a:r>
            <a:r>
              <a:rPr kumimoji="1" lang="ja-JP" altLang="en-US" sz="1200" dirty="0" smtClean="0"/>
              <a:t>日</a:t>
            </a:r>
            <a:r>
              <a:rPr lang="en-US" altLang="ja-JP" sz="1200" dirty="0"/>
              <a:t>9</a:t>
            </a:r>
            <a:r>
              <a:rPr kumimoji="1" lang="ja-JP" altLang="en-US" sz="1200" dirty="0" smtClean="0"/>
              <a:t>：</a:t>
            </a:r>
            <a:r>
              <a:rPr kumimoji="1" lang="en-US" altLang="ja-JP" sz="1200" dirty="0" smtClean="0"/>
              <a:t>00AM</a:t>
            </a:r>
            <a:r>
              <a:rPr kumimoji="1" lang="ja-JP" altLang="en-US" sz="1200" dirty="0" smtClean="0"/>
              <a:t>集計</a:t>
            </a:r>
            <a:endParaRPr kumimoji="1" lang="ja-JP" altLang="en-US" sz="1200" dirty="0"/>
          </a:p>
        </p:txBody>
      </p:sp>
      <p:sp>
        <p:nvSpPr>
          <p:cNvPr id="8" name="テキスト ボックス 7"/>
          <p:cNvSpPr txBox="1"/>
          <p:nvPr/>
        </p:nvSpPr>
        <p:spPr>
          <a:xfrm>
            <a:off x="75443" y="692696"/>
            <a:ext cx="3390672" cy="369332"/>
          </a:xfrm>
          <a:prstGeom prst="rect">
            <a:avLst/>
          </a:prstGeom>
          <a:noFill/>
        </p:spPr>
        <p:txBody>
          <a:bodyPr wrap="none" rtlCol="0">
            <a:spAutoFit/>
          </a:bodyPr>
          <a:lstStyle/>
          <a:p>
            <a:r>
              <a:rPr lang="ja-JP" altLang="en-US" dirty="0" smtClean="0">
                <a:latin typeface="Meiryo UI" pitchFamily="34" charset="-128"/>
                <a:ea typeface="Meiryo UI" pitchFamily="34" charset="-128"/>
                <a:cs typeface="Meiryo UI" pitchFamily="34" charset="-128"/>
              </a:rPr>
              <a:t>■ムンバイ→成田行き直行便需要</a:t>
            </a:r>
            <a:endParaRPr kumimoji="1" lang="ja-JP" altLang="en-US" dirty="0">
              <a:latin typeface="Meiryo UI" pitchFamily="34" charset="-128"/>
              <a:ea typeface="Meiryo UI" pitchFamily="34" charset="-128"/>
              <a:cs typeface="Meiryo UI" pitchFamily="34" charset="-128"/>
            </a:endParaRPr>
          </a:p>
        </p:txBody>
      </p:sp>
      <p:sp>
        <p:nvSpPr>
          <p:cNvPr id="4" name="正方形/長方形 3"/>
          <p:cNvSpPr/>
          <p:nvPr/>
        </p:nvSpPr>
        <p:spPr>
          <a:xfrm>
            <a:off x="342099" y="1069454"/>
            <a:ext cx="7906525" cy="461665"/>
          </a:xfrm>
          <a:prstGeom prst="rect">
            <a:avLst/>
          </a:prstGeom>
        </p:spPr>
        <p:txBody>
          <a:bodyPr wrap="square">
            <a:spAutoFit/>
          </a:bodyPr>
          <a:lstStyle/>
          <a:p>
            <a:r>
              <a:rPr lang="en-US" altLang="ja-JP" sz="1200" dirty="0">
                <a:latin typeface="Meiryo UI" pitchFamily="34" charset="-128"/>
                <a:ea typeface="Meiryo UI" pitchFamily="34" charset="-128"/>
                <a:cs typeface="Meiryo UI" pitchFamily="34" charset="-128"/>
              </a:rPr>
              <a:t>【】</a:t>
            </a:r>
            <a:r>
              <a:rPr lang="ja-JP" altLang="en-US" sz="1200" dirty="0">
                <a:latin typeface="Meiryo UI" pitchFamily="34" charset="-128"/>
                <a:ea typeface="Meiryo UI" pitchFamily="34" charset="-128"/>
                <a:cs typeface="Meiryo UI" pitchFamily="34" charset="-128"/>
              </a:rPr>
              <a:t>内の状況に該当する方の人数を記載ください</a:t>
            </a:r>
            <a:r>
              <a:rPr lang="ja-JP" altLang="en-US" sz="1200" dirty="0" smtClean="0">
                <a:latin typeface="Meiryo UI" pitchFamily="34" charset="-128"/>
                <a:ea typeface="Meiryo UI" pitchFamily="34" charset="-128"/>
                <a:cs typeface="Meiryo UI" pitchFamily="34" charset="-128"/>
              </a:rPr>
              <a:t>。</a:t>
            </a:r>
            <a:r>
              <a:rPr lang="en-US" altLang="ja-JP" sz="1200" dirty="0" smtClean="0">
                <a:latin typeface="Meiryo UI" pitchFamily="34" charset="-128"/>
                <a:ea typeface="Meiryo UI" pitchFamily="34" charset="-128"/>
                <a:cs typeface="Meiryo UI" pitchFamily="34" charset="-128"/>
              </a:rPr>
              <a:t/>
            </a:r>
            <a:br>
              <a:rPr lang="en-US" altLang="ja-JP" sz="1200" dirty="0" smtClean="0">
                <a:latin typeface="Meiryo UI" pitchFamily="34" charset="-128"/>
                <a:ea typeface="Meiryo UI" pitchFamily="34" charset="-128"/>
                <a:cs typeface="Meiryo UI" pitchFamily="34" charset="-128"/>
              </a:rPr>
            </a:br>
            <a:r>
              <a:rPr lang="en-US" altLang="ja-JP" sz="1200" dirty="0" smtClean="0">
                <a:latin typeface="Meiryo UI" pitchFamily="34" charset="-128"/>
                <a:ea typeface="Meiryo UI" pitchFamily="34" charset="-128"/>
                <a:cs typeface="Meiryo UI" pitchFamily="34" charset="-128"/>
              </a:rPr>
              <a:t>【12</a:t>
            </a:r>
            <a:r>
              <a:rPr lang="ja-JP" altLang="en-US" sz="1200" dirty="0">
                <a:latin typeface="Meiryo UI" pitchFamily="34" charset="-128"/>
                <a:ea typeface="Meiryo UI" pitchFamily="34" charset="-128"/>
                <a:cs typeface="Meiryo UI" pitchFamily="34" charset="-128"/>
              </a:rPr>
              <a:t>月下旬、もしくは</a:t>
            </a:r>
            <a:r>
              <a:rPr lang="en-US" altLang="ja-JP" sz="1200" dirty="0">
                <a:latin typeface="Meiryo UI" pitchFamily="34" charset="-128"/>
                <a:ea typeface="Meiryo UI" pitchFamily="34" charset="-128"/>
                <a:cs typeface="Meiryo UI" pitchFamily="34" charset="-128"/>
              </a:rPr>
              <a:t>1</a:t>
            </a:r>
            <a:r>
              <a:rPr lang="ja-JP" altLang="en-US" sz="1200" dirty="0">
                <a:latin typeface="Meiryo UI" pitchFamily="34" charset="-128"/>
                <a:ea typeface="Meiryo UI" pitchFamily="34" charset="-128"/>
                <a:cs typeface="Meiryo UI" pitchFamily="34" charset="-128"/>
              </a:rPr>
              <a:t>月上旬にムンバイ発→成田行きの直行便が出れば搭乗予定で</a:t>
            </a:r>
            <a:r>
              <a:rPr lang="ja-JP" altLang="en-US" sz="1200" dirty="0" smtClean="0">
                <a:latin typeface="Meiryo UI" pitchFamily="34" charset="-128"/>
                <a:ea typeface="Meiryo UI" pitchFamily="34" charset="-128"/>
                <a:cs typeface="Meiryo UI" pitchFamily="34" charset="-128"/>
              </a:rPr>
              <a:t>ある</a:t>
            </a:r>
            <a:r>
              <a:rPr lang="en-US" altLang="ja-JP" sz="1200" dirty="0" smtClean="0">
                <a:latin typeface="Meiryo UI" pitchFamily="34" charset="-128"/>
                <a:ea typeface="Meiryo UI" pitchFamily="34" charset="-128"/>
                <a:cs typeface="Meiryo UI" pitchFamily="34" charset="-128"/>
              </a:rPr>
              <a:t>】</a:t>
            </a:r>
            <a:endParaRPr lang="ja-JP" altLang="en-US" sz="1200" dirty="0">
              <a:latin typeface="Meiryo UI" pitchFamily="34" charset="-128"/>
              <a:ea typeface="Meiryo UI" pitchFamily="34" charset="-128"/>
              <a:cs typeface="Meiryo UI" pitchFamily="34" charset="-128"/>
            </a:endParaRPr>
          </a:p>
        </p:txBody>
      </p:sp>
      <p:sp>
        <p:nvSpPr>
          <p:cNvPr id="5" name="テキスト ボックス 4"/>
          <p:cNvSpPr txBox="1"/>
          <p:nvPr/>
        </p:nvSpPr>
        <p:spPr>
          <a:xfrm>
            <a:off x="363475" y="1609636"/>
            <a:ext cx="1628972" cy="523220"/>
          </a:xfrm>
          <a:prstGeom prst="rect">
            <a:avLst/>
          </a:prstGeom>
          <a:noFill/>
        </p:spPr>
        <p:txBody>
          <a:bodyPr wrap="none" rtlCol="0">
            <a:spAutoFit/>
          </a:bodyPr>
          <a:lstStyle/>
          <a:p>
            <a:r>
              <a:rPr lang="ja-JP" altLang="en-US" sz="2800" b="1" dirty="0" smtClean="0">
                <a:latin typeface="Meiryo UI" pitchFamily="34" charset="-128"/>
                <a:ea typeface="Meiryo UI" pitchFamily="34" charset="-128"/>
                <a:cs typeface="Meiryo UI" pitchFamily="34" charset="-128"/>
              </a:rPr>
              <a:t>→　</a:t>
            </a:r>
            <a:r>
              <a:rPr kumimoji="1" lang="en-US" altLang="ja-JP" sz="2800" b="1" dirty="0" smtClean="0">
                <a:latin typeface="Meiryo UI" pitchFamily="34" charset="-128"/>
                <a:ea typeface="Meiryo UI" pitchFamily="34" charset="-128"/>
                <a:cs typeface="Meiryo UI" pitchFamily="34" charset="-128"/>
              </a:rPr>
              <a:t>76</a:t>
            </a:r>
            <a:r>
              <a:rPr kumimoji="1" lang="ja-JP" altLang="en-US" sz="2800" b="1" dirty="0" smtClean="0">
                <a:latin typeface="Meiryo UI" pitchFamily="34" charset="-128"/>
                <a:ea typeface="Meiryo UI" pitchFamily="34" charset="-128"/>
                <a:cs typeface="Meiryo UI" pitchFamily="34" charset="-128"/>
              </a:rPr>
              <a:t>名</a:t>
            </a:r>
            <a:endParaRPr kumimoji="1" lang="ja-JP" altLang="en-US" sz="2800" b="1" dirty="0">
              <a:latin typeface="Meiryo UI" pitchFamily="34" charset="-128"/>
              <a:ea typeface="Meiryo UI" pitchFamily="34" charset="-128"/>
              <a:cs typeface="Meiryo UI" pitchFamily="34" charset="-128"/>
            </a:endParaRPr>
          </a:p>
        </p:txBody>
      </p:sp>
    </p:spTree>
    <p:extLst>
      <p:ext uri="{BB962C8B-B14F-4D97-AF65-F5344CB8AC3E}">
        <p14:creationId xmlns:p14="http://schemas.microsoft.com/office/powerpoint/2010/main" val="173700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0265" y="692696"/>
            <a:ext cx="4193777" cy="369332"/>
          </a:xfrm>
          <a:prstGeom prst="rect">
            <a:avLst/>
          </a:prstGeom>
          <a:noFill/>
        </p:spPr>
        <p:txBody>
          <a:bodyPr wrap="none" rtlCol="0">
            <a:spAutoFit/>
          </a:bodyPr>
          <a:lstStyle/>
          <a:p>
            <a:r>
              <a:rPr lang="ja-JP" altLang="en-US" dirty="0" smtClean="0">
                <a:latin typeface="Meiryo UI" pitchFamily="34" charset="-128"/>
                <a:ea typeface="Meiryo UI" pitchFamily="34" charset="-128"/>
                <a:cs typeface="Meiryo UI" pitchFamily="34" charset="-128"/>
              </a:rPr>
              <a:t>■</a:t>
            </a:r>
            <a:r>
              <a:rPr kumimoji="1" lang="ja-JP" altLang="en-US" dirty="0" smtClean="0">
                <a:latin typeface="Meiryo UI" pitchFamily="34" charset="-128"/>
                <a:ea typeface="Meiryo UI" pitchFamily="34" charset="-128"/>
                <a:cs typeface="Meiryo UI" pitchFamily="34" charset="-128"/>
              </a:rPr>
              <a:t>帰国判断の目安・条件、「その他」の内容</a:t>
            </a:r>
            <a:endParaRPr kumimoji="1" lang="ja-JP" altLang="en-US" dirty="0">
              <a:latin typeface="Meiryo UI" pitchFamily="34" charset="-128"/>
              <a:ea typeface="Meiryo UI" pitchFamily="34" charset="-128"/>
              <a:cs typeface="Meiryo UI" pitchFamily="34" charset="-128"/>
            </a:endParaRPr>
          </a:p>
        </p:txBody>
      </p:sp>
      <p:sp>
        <p:nvSpPr>
          <p:cNvPr id="6" name="正方形/長方形 5"/>
          <p:cNvSpPr/>
          <p:nvPr/>
        </p:nvSpPr>
        <p:spPr>
          <a:xfrm>
            <a:off x="0" y="0"/>
            <a:ext cx="9144000" cy="5486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itchFamily="34" charset="-128"/>
                <a:ea typeface="Meiryo UI" pitchFamily="34" charset="-128"/>
                <a:cs typeface="Meiryo UI" pitchFamily="34" charset="-128"/>
              </a:rPr>
              <a:t>ムンバイ日本人会　</a:t>
            </a:r>
            <a:r>
              <a:rPr lang="en-US" altLang="ja-JP" dirty="0">
                <a:solidFill>
                  <a:schemeClr val="bg1"/>
                </a:solidFill>
                <a:latin typeface="Meiryo UI" pitchFamily="34" charset="-128"/>
                <a:ea typeface="Meiryo UI" pitchFamily="34" charset="-128"/>
                <a:cs typeface="Meiryo UI" pitchFamily="34" charset="-128"/>
              </a:rPr>
              <a:t>11</a:t>
            </a:r>
            <a:r>
              <a:rPr kumimoji="1" lang="ja-JP" altLang="en-US" dirty="0" smtClean="0">
                <a:solidFill>
                  <a:schemeClr val="bg1"/>
                </a:solidFill>
                <a:latin typeface="Meiryo UI" pitchFamily="34" charset="-128"/>
                <a:ea typeface="Meiryo UI" pitchFamily="34" charset="-128"/>
                <a:cs typeface="Meiryo UI" pitchFamily="34" charset="-128"/>
              </a:rPr>
              <a:t>月度インド帰任希望アンケート速報</a:t>
            </a:r>
            <a:endParaRPr kumimoji="1" lang="ja-JP" altLang="en-US" dirty="0">
              <a:solidFill>
                <a:schemeClr val="bg1"/>
              </a:solidFill>
              <a:latin typeface="Meiryo UI" pitchFamily="34" charset="-128"/>
              <a:ea typeface="Meiryo UI" pitchFamily="34" charset="-128"/>
              <a:cs typeface="Meiryo UI" pitchFamily="34" charset="-128"/>
            </a:endParaRPr>
          </a:p>
        </p:txBody>
      </p:sp>
      <p:sp>
        <p:nvSpPr>
          <p:cNvPr id="8" name="テキスト ボックス 7"/>
          <p:cNvSpPr txBox="1"/>
          <p:nvPr/>
        </p:nvSpPr>
        <p:spPr>
          <a:xfrm>
            <a:off x="7308304" y="150494"/>
            <a:ext cx="1648208" cy="276999"/>
          </a:xfrm>
          <a:prstGeom prst="rect">
            <a:avLst/>
          </a:prstGeom>
          <a:solidFill>
            <a:schemeClr val="bg1"/>
          </a:solidFill>
        </p:spPr>
        <p:txBody>
          <a:bodyPr wrap="none" rtlCol="0">
            <a:spAutoFit/>
          </a:bodyPr>
          <a:lstStyle/>
          <a:p>
            <a:r>
              <a:rPr lang="en-US" altLang="ja-JP" sz="1200" dirty="0" smtClean="0"/>
              <a:t>11</a:t>
            </a:r>
            <a:r>
              <a:rPr kumimoji="1" lang="ja-JP" altLang="en-US" sz="1200" dirty="0" smtClean="0"/>
              <a:t>月</a:t>
            </a:r>
            <a:r>
              <a:rPr lang="en-US" altLang="ja-JP" sz="1200" dirty="0"/>
              <a:t>17</a:t>
            </a:r>
            <a:r>
              <a:rPr kumimoji="1" lang="ja-JP" altLang="en-US" sz="1200" dirty="0" smtClean="0"/>
              <a:t>日</a:t>
            </a:r>
            <a:r>
              <a:rPr lang="en-US" altLang="ja-JP" sz="1200" dirty="0"/>
              <a:t>9</a:t>
            </a:r>
            <a:r>
              <a:rPr kumimoji="1" lang="ja-JP" altLang="en-US" sz="1200" dirty="0" smtClean="0"/>
              <a:t>：</a:t>
            </a:r>
            <a:r>
              <a:rPr kumimoji="1" lang="en-US" altLang="ja-JP" sz="1200" dirty="0" smtClean="0"/>
              <a:t>00AM</a:t>
            </a:r>
            <a:r>
              <a:rPr kumimoji="1" lang="ja-JP" altLang="en-US" sz="1200" dirty="0" smtClean="0"/>
              <a:t>集計</a:t>
            </a:r>
            <a:endParaRPr kumimoji="1" lang="ja-JP" altLang="en-US" sz="1200" dirty="0"/>
          </a:p>
        </p:txBody>
      </p:sp>
      <p:graphicFrame>
        <p:nvGraphicFramePr>
          <p:cNvPr id="2" name="表 1"/>
          <p:cNvGraphicFramePr>
            <a:graphicFrameLocks noGrp="1"/>
          </p:cNvGraphicFramePr>
          <p:nvPr>
            <p:extLst>
              <p:ext uri="{D42A27DB-BD31-4B8C-83A1-F6EECF244321}">
                <p14:modId xmlns:p14="http://schemas.microsoft.com/office/powerpoint/2010/main" val="3948843414"/>
              </p:ext>
            </p:extLst>
          </p:nvPr>
        </p:nvGraphicFramePr>
        <p:xfrm>
          <a:off x="251520" y="1174750"/>
          <a:ext cx="8704992" cy="5422608"/>
        </p:xfrm>
        <a:graphic>
          <a:graphicData uri="http://schemas.openxmlformats.org/drawingml/2006/table">
            <a:tbl>
              <a:tblPr>
                <a:tableStyleId>{5C22544A-7EE6-4342-B048-85BDC9FD1C3A}</a:tableStyleId>
              </a:tblPr>
              <a:tblGrid>
                <a:gridCol w="8704992"/>
              </a:tblGrid>
              <a:tr h="249940">
                <a:tc>
                  <a:txBody>
                    <a:bodyPr/>
                    <a:lstStyle/>
                    <a:p>
                      <a:pPr algn="l" fontAlgn="b"/>
                      <a:r>
                        <a:rPr lang="ja-JP" altLang="en-US" sz="1000" u="none" strike="noStrike">
                          <a:effectLst/>
                          <a:latin typeface="Meiryo UI" pitchFamily="34" charset="-128"/>
                          <a:ea typeface="Meiryo UI" pitchFamily="34" charset="-128"/>
                          <a:cs typeface="Meiryo UI" pitchFamily="34" charset="-128"/>
                        </a:rPr>
                        <a:t>数名毎に、数か月交代で日本帰国・インド戻りを繰り返す会社オペレーションのため、直行便があれば非常に有用</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940">
                <a:tc>
                  <a:txBody>
                    <a:bodyPr/>
                    <a:lstStyle/>
                    <a:p>
                      <a:pPr algn="l" fontAlgn="b"/>
                      <a:r>
                        <a:rPr lang="ja-JP" altLang="en-US" sz="1000" u="none" strike="noStrike">
                          <a:effectLst/>
                          <a:latin typeface="Meiryo UI" pitchFamily="34" charset="-128"/>
                          <a:ea typeface="Meiryo UI" pitchFamily="34" charset="-128"/>
                          <a:cs typeface="Meiryo UI" pitchFamily="34" charset="-128"/>
                        </a:rPr>
                        <a:t>外務省のインドへの渡航レベルが下がる</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613">
                <a:tc>
                  <a:txBody>
                    <a:bodyPr/>
                    <a:lstStyle/>
                    <a:p>
                      <a:pPr algn="l" fontAlgn="b"/>
                      <a:r>
                        <a:rPr lang="ja-JP" altLang="en-US" sz="1000" u="none" strike="noStrike">
                          <a:effectLst/>
                          <a:latin typeface="Meiryo UI" pitchFamily="34" charset="-128"/>
                          <a:ea typeface="Meiryo UI" pitchFamily="34" charset="-128"/>
                          <a:cs typeface="Meiryo UI" pitchFamily="34" charset="-128"/>
                        </a:rPr>
                        <a:t>・マネジメント先行帰還の後、状況を踏まえ、残りの派遣員（及び、帯同家族）についての帰還を判断。</a:t>
                      </a:r>
                      <a:br>
                        <a:rPr lang="ja-JP" altLang="en-US" sz="1000" u="none" strike="noStrike">
                          <a:effectLst/>
                          <a:latin typeface="Meiryo UI" pitchFamily="34" charset="-128"/>
                          <a:ea typeface="Meiryo UI" pitchFamily="34" charset="-128"/>
                          <a:cs typeface="Meiryo UI" pitchFamily="34" charset="-128"/>
                        </a:rPr>
                      </a:br>
                      <a:r>
                        <a:rPr lang="ja-JP" altLang="en-US" sz="1000" u="none" strike="noStrike">
                          <a:effectLst/>
                          <a:latin typeface="Meiryo UI" pitchFamily="34" charset="-128"/>
                          <a:ea typeface="Meiryo UI" pitchFamily="34" charset="-128"/>
                          <a:cs typeface="Meiryo UI" pitchFamily="34" charset="-128"/>
                        </a:rPr>
                        <a:t>・帰還に際してはムンバイ直行臨時便運航を前提に検討したく、</a:t>
                      </a:r>
                      <a:r>
                        <a:rPr lang="en-US" altLang="ja-JP" sz="1000" u="none" strike="noStrike">
                          <a:effectLst/>
                          <a:latin typeface="Meiryo UI" pitchFamily="34" charset="-128"/>
                          <a:ea typeface="Meiryo UI" pitchFamily="34" charset="-128"/>
                          <a:cs typeface="Meiryo UI" pitchFamily="34" charset="-128"/>
                        </a:rPr>
                        <a:t>12</a:t>
                      </a:r>
                      <a:r>
                        <a:rPr lang="ja-JP" altLang="en-US" sz="1000" u="none" strike="noStrike">
                          <a:effectLst/>
                          <a:latin typeface="Meiryo UI" pitchFamily="34" charset="-128"/>
                          <a:ea typeface="Meiryo UI" pitchFamily="34" charset="-128"/>
                          <a:cs typeface="Meiryo UI" pitchFamily="34" charset="-128"/>
                        </a:rPr>
                        <a:t>月下旬</a:t>
                      </a:r>
                      <a:r>
                        <a:rPr lang="en-US" altLang="ja-JP" sz="1000" u="none" strike="noStrike">
                          <a:effectLst/>
                          <a:latin typeface="Meiryo UI" pitchFamily="34" charset="-128"/>
                          <a:ea typeface="Meiryo UI" pitchFamily="34" charset="-128"/>
                          <a:cs typeface="Meiryo UI" pitchFamily="34" charset="-128"/>
                        </a:rPr>
                        <a:t>/1</a:t>
                      </a:r>
                      <a:r>
                        <a:rPr lang="ja-JP" altLang="en-US" sz="1000" u="none" strike="noStrike">
                          <a:effectLst/>
                          <a:latin typeface="Meiryo UI" pitchFamily="34" charset="-128"/>
                          <a:ea typeface="Meiryo UI" pitchFamily="34" charset="-128"/>
                          <a:cs typeface="Meiryo UI" pitchFamily="34" charset="-128"/>
                        </a:rPr>
                        <a:t>月上旬以降についての運航もご検討いただきたい。</a:t>
                      </a:r>
                      <a:br>
                        <a:rPr lang="ja-JP" altLang="en-US" sz="1000" u="none" strike="noStrike">
                          <a:effectLst/>
                          <a:latin typeface="Meiryo UI" pitchFamily="34" charset="-128"/>
                          <a:ea typeface="Meiryo UI" pitchFamily="34" charset="-128"/>
                          <a:cs typeface="Meiryo UI" pitchFamily="34" charset="-128"/>
                        </a:rPr>
                      </a:br>
                      <a:r>
                        <a:rPr lang="ja-JP" altLang="en-US" sz="1000" u="none" strike="noStrike">
                          <a:effectLst/>
                          <a:latin typeface="Meiryo UI" pitchFamily="34" charset="-128"/>
                          <a:ea typeface="Meiryo UI" pitchFamily="34" charset="-128"/>
                          <a:cs typeface="Meiryo UI" pitchFamily="34" charset="-128"/>
                        </a:rPr>
                        <a:t>・定期便復活までの間は、ムンバイ発成田行きの直行便についても運航をご検討いただきたい。</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940">
                <a:tc>
                  <a:txBody>
                    <a:bodyPr/>
                    <a:lstStyle/>
                    <a:p>
                      <a:pPr algn="l" fontAlgn="b"/>
                      <a:r>
                        <a:rPr lang="ja-JP" altLang="en-US" sz="1000" u="none" strike="noStrike">
                          <a:effectLst/>
                          <a:latin typeface="Meiryo UI" pitchFamily="34" charset="-128"/>
                          <a:ea typeface="Meiryo UI" pitchFamily="34" charset="-128"/>
                          <a:cs typeface="Meiryo UI" pitchFamily="34" charset="-128"/>
                        </a:rPr>
                        <a:t>直行便を使いたいが自費では高額な為</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業務の必要性とインド再渡航後の安全状況の総合的判断</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特定の理由無し。総合的に勘案して判断</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en-US" altLang="ja-JP" sz="1000" u="none" strike="noStrike">
                          <a:effectLst/>
                          <a:latin typeface="Meiryo UI" pitchFamily="34" charset="-128"/>
                          <a:ea typeface="Meiryo UI" pitchFamily="34" charset="-128"/>
                          <a:cs typeface="Meiryo UI" pitchFamily="34" charset="-128"/>
                        </a:rPr>
                        <a:t>2</a:t>
                      </a:r>
                      <a:r>
                        <a:rPr lang="ja-JP" altLang="en-US" sz="1000" u="none" strike="noStrike">
                          <a:effectLst/>
                          <a:latin typeface="Meiryo UI" pitchFamily="34" charset="-128"/>
                          <a:ea typeface="Meiryo UI" pitchFamily="34" charset="-128"/>
                          <a:cs typeface="Meiryo UI" pitchFamily="34" charset="-128"/>
                        </a:rPr>
                        <a:t>週間隔離の解除</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間引き運航でもいいので、</a:t>
                      </a:r>
                      <a:r>
                        <a:rPr lang="en-US" altLang="ja-JP" sz="1000" u="none" strike="noStrike">
                          <a:effectLst/>
                          <a:latin typeface="Meiryo UI" pitchFamily="34" charset="-128"/>
                          <a:ea typeface="Meiryo UI" pitchFamily="34" charset="-128"/>
                          <a:cs typeface="Meiryo UI" pitchFamily="34" charset="-128"/>
                        </a:rPr>
                        <a:t>ANA</a:t>
                      </a:r>
                      <a:r>
                        <a:rPr lang="ja-JP" altLang="en-US" sz="1000" u="none" strike="noStrike">
                          <a:effectLst/>
                          <a:latin typeface="Meiryo UI" pitchFamily="34" charset="-128"/>
                          <a:ea typeface="Meiryo UI" pitchFamily="34" charset="-128"/>
                          <a:cs typeface="Meiryo UI" pitchFamily="34" charset="-128"/>
                        </a:rPr>
                        <a:t>便の運航。往復運航が必須。日本に短期で戻れる手段があること。</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成田・ムンバイダイレクトはデリー経由便同程度希望　　医療状況（空き病床数）</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ムンバイ便の往復運航（定期便でも月</a:t>
                      </a:r>
                      <a:r>
                        <a:rPr lang="en-US" altLang="ja-JP" sz="1000" u="none" strike="noStrike">
                          <a:effectLst/>
                          <a:latin typeface="Meiryo UI" pitchFamily="34" charset="-128"/>
                          <a:ea typeface="Meiryo UI" pitchFamily="34" charset="-128"/>
                          <a:cs typeface="Meiryo UI" pitchFamily="34" charset="-128"/>
                        </a:rPr>
                        <a:t>2</a:t>
                      </a:r>
                      <a:r>
                        <a:rPr lang="ja-JP" altLang="en-US" sz="1000" u="none" strike="noStrike">
                          <a:effectLst/>
                          <a:latin typeface="Meiryo UI" pitchFamily="34" charset="-128"/>
                          <a:ea typeface="Meiryo UI" pitchFamily="34" charset="-128"/>
                          <a:cs typeface="Meiryo UI" pitchFamily="34" charset="-128"/>
                        </a:rPr>
                        <a:t>～</a:t>
                      </a:r>
                      <a:r>
                        <a:rPr lang="en-US" altLang="ja-JP" sz="1000" u="none" strike="noStrike">
                          <a:effectLst/>
                          <a:latin typeface="Meiryo UI" pitchFamily="34" charset="-128"/>
                          <a:ea typeface="Meiryo UI" pitchFamily="34" charset="-128"/>
                          <a:cs typeface="Meiryo UI" pitchFamily="34" charset="-128"/>
                        </a:rPr>
                        <a:t>4</a:t>
                      </a:r>
                      <a:r>
                        <a:rPr lang="ja-JP" altLang="en-US" sz="1000" u="none" strike="noStrike">
                          <a:effectLst/>
                          <a:latin typeface="Meiryo UI" pitchFamily="34" charset="-128"/>
                          <a:ea typeface="Meiryo UI" pitchFamily="34" charset="-128"/>
                          <a:cs typeface="Meiryo UI" pitchFamily="34" charset="-128"/>
                        </a:rPr>
                        <a:t>便程度の臨時便でも）再開</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既にムンバイに戻っております。</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en-US" altLang="ja-JP" sz="1000" u="none" strike="noStrike">
                          <a:effectLst/>
                          <a:latin typeface="Meiryo UI" pitchFamily="34" charset="-128"/>
                          <a:ea typeface="Meiryo UI" pitchFamily="34" charset="-128"/>
                          <a:cs typeface="Meiryo UI" pitchFamily="34" charset="-128"/>
                        </a:rPr>
                        <a:t>12</a:t>
                      </a:r>
                      <a:r>
                        <a:rPr lang="ja-JP" altLang="en-US" sz="1000" u="none" strike="noStrike">
                          <a:effectLst/>
                          <a:latin typeface="Meiryo UI" pitchFamily="34" charset="-128"/>
                          <a:ea typeface="Meiryo UI" pitchFamily="34" charset="-128"/>
                          <a:cs typeface="Meiryo UI" pitchFamily="34" charset="-128"/>
                        </a:rPr>
                        <a:t>月</a:t>
                      </a:r>
                      <a:r>
                        <a:rPr lang="en-US" altLang="ja-JP" sz="1000" u="none" strike="noStrike">
                          <a:effectLst/>
                          <a:latin typeface="Meiryo UI" pitchFamily="34" charset="-128"/>
                          <a:ea typeface="Meiryo UI" pitchFamily="34" charset="-128"/>
                          <a:cs typeface="Meiryo UI" pitchFamily="34" charset="-128"/>
                        </a:rPr>
                        <a:t>19</a:t>
                      </a:r>
                      <a:r>
                        <a:rPr lang="ja-JP" altLang="en-US" sz="1000" u="none" strike="noStrike">
                          <a:effectLst/>
                          <a:latin typeface="Meiryo UI" pitchFamily="34" charset="-128"/>
                          <a:ea typeface="Meiryo UI" pitchFamily="34" charset="-128"/>
                          <a:cs typeface="Meiryo UI" pitchFamily="34" charset="-128"/>
                        </a:rPr>
                        <a:t>日のデリー経由</a:t>
                      </a:r>
                      <a:r>
                        <a:rPr lang="en-US" altLang="ja-JP" sz="1000" u="none" strike="noStrike">
                          <a:effectLst/>
                          <a:latin typeface="Meiryo UI" pitchFamily="34" charset="-128"/>
                          <a:ea typeface="Meiryo UI" pitchFamily="34" charset="-128"/>
                          <a:cs typeface="Meiryo UI" pitchFamily="34" charset="-128"/>
                        </a:rPr>
                        <a:t>JAL</a:t>
                      </a:r>
                      <a:r>
                        <a:rPr lang="ja-JP" altLang="en-US" sz="1000" u="none" strike="noStrike">
                          <a:effectLst/>
                          <a:latin typeface="Meiryo UI" pitchFamily="34" charset="-128"/>
                          <a:ea typeface="Meiryo UI" pitchFamily="34" charset="-128"/>
                          <a:cs typeface="Meiryo UI" pitchFamily="34" charset="-128"/>
                        </a:rPr>
                        <a:t>便で帰任予定</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搭乗予定です。</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他の日系企業駐在員の帰印状況</a:t>
                      </a:r>
                      <a:r>
                        <a:rPr lang="en-US" altLang="ja-JP" sz="1000" u="none" strike="noStrike">
                          <a:effectLst/>
                          <a:latin typeface="Meiryo UI" pitchFamily="34" charset="-128"/>
                          <a:ea typeface="Meiryo UI" pitchFamily="34" charset="-128"/>
                          <a:cs typeface="Meiryo UI" pitchFamily="34" charset="-128"/>
                        </a:rPr>
                        <a:t>(</a:t>
                      </a:r>
                      <a:r>
                        <a:rPr lang="ja-JP" altLang="en-US" sz="1000" u="none" strike="noStrike">
                          <a:effectLst/>
                          <a:latin typeface="Meiryo UI" pitchFamily="34" charset="-128"/>
                          <a:ea typeface="Meiryo UI" pitchFamily="34" charset="-128"/>
                          <a:cs typeface="Meiryo UI" pitchFamily="34" charset="-128"/>
                        </a:rPr>
                        <a:t>社数の過半数程度</a:t>
                      </a:r>
                      <a:r>
                        <a:rPr lang="en-US" altLang="ja-JP" sz="1000" u="none" strike="noStrike">
                          <a:effectLst/>
                          <a:latin typeface="Meiryo UI" pitchFamily="34" charset="-128"/>
                          <a:ea typeface="Meiryo UI" pitchFamily="34" charset="-128"/>
                          <a:cs typeface="Meiryo UI" pitchFamily="34" charset="-128"/>
                        </a:rPr>
                        <a:t>)</a:t>
                      </a:r>
                      <a:endParaRPr lang="en-US" altLang="ja-JP"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外国人向け病院の病床</a:t>
                      </a:r>
                      <a:r>
                        <a:rPr lang="en-US" altLang="ja-JP" sz="1000" u="none" strike="noStrike">
                          <a:effectLst/>
                          <a:latin typeface="Meiryo UI" pitchFamily="34" charset="-128"/>
                          <a:ea typeface="Meiryo UI" pitchFamily="34" charset="-128"/>
                          <a:cs typeface="Meiryo UI" pitchFamily="34" charset="-128"/>
                        </a:rPr>
                        <a:t>/ICU</a:t>
                      </a:r>
                      <a:r>
                        <a:rPr lang="ja-JP" altLang="en-US" sz="1000" u="none" strike="noStrike">
                          <a:effectLst/>
                          <a:latin typeface="Meiryo UI" pitchFamily="34" charset="-128"/>
                          <a:ea typeface="Meiryo UI" pitchFamily="34" charset="-128"/>
                          <a:cs typeface="Meiryo UI" pitchFamily="34" charset="-128"/>
                        </a:rPr>
                        <a:t>の十分な確保</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ムンバイ→成田の定期運航　週</a:t>
                      </a:r>
                      <a:r>
                        <a:rPr lang="en-US" altLang="ja-JP" sz="1000" u="none" strike="noStrike">
                          <a:effectLst/>
                          <a:latin typeface="Meiryo UI" pitchFamily="34" charset="-128"/>
                          <a:ea typeface="Meiryo UI" pitchFamily="34" charset="-128"/>
                          <a:cs typeface="Meiryo UI" pitchFamily="34" charset="-128"/>
                        </a:rPr>
                        <a:t>1</a:t>
                      </a:r>
                      <a:r>
                        <a:rPr lang="ja-JP" altLang="en-US" sz="1000" u="none" strike="noStrike">
                          <a:effectLst/>
                          <a:latin typeface="Meiryo UI" pitchFamily="34" charset="-128"/>
                          <a:ea typeface="Meiryo UI" pitchFamily="34" charset="-128"/>
                          <a:cs typeface="Meiryo UI" pitchFamily="34" charset="-128"/>
                        </a:rPr>
                        <a:t>便でも可</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会社の承認を得られており、デリー経由でムンバイへ行く予定である。</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直行便でなくとも、万が一の場合に帰国できる状態が確立されている</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673">
                <a:tc>
                  <a:txBody>
                    <a:bodyPr/>
                    <a:lstStyle/>
                    <a:p>
                      <a:pPr algn="l" fontAlgn="b"/>
                      <a:r>
                        <a:rPr lang="ja-JP" altLang="en-US" sz="1000" u="none" strike="noStrike">
                          <a:effectLst/>
                          <a:latin typeface="Meiryo UI" pitchFamily="34" charset="-128"/>
                          <a:ea typeface="Meiryo UI" pitchFamily="34" charset="-128"/>
                          <a:cs typeface="Meiryo UI" pitchFamily="34" charset="-128"/>
                        </a:rPr>
                        <a:t>再渡航の必要性</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a:effectLst/>
                          <a:latin typeface="Meiryo UI" pitchFamily="34" charset="-128"/>
                          <a:ea typeface="Meiryo UI" pitchFamily="34" charset="-128"/>
                          <a:cs typeface="Meiryo UI" pitchFamily="34" charset="-128"/>
                        </a:rPr>
                        <a:t>オフィスおよび公共交通機関の再開</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en-US" altLang="ja-JP" sz="1000" u="none" strike="noStrike">
                          <a:effectLst/>
                          <a:latin typeface="Meiryo UI" pitchFamily="34" charset="-128"/>
                          <a:ea typeface="Meiryo UI" pitchFamily="34" charset="-128"/>
                          <a:cs typeface="Meiryo UI" pitchFamily="34" charset="-128"/>
                        </a:rPr>
                        <a:t>12</a:t>
                      </a:r>
                      <a:r>
                        <a:rPr lang="ja-JP" altLang="en-US" sz="1000" u="none" strike="noStrike">
                          <a:effectLst/>
                          <a:latin typeface="Meiryo UI" pitchFamily="34" charset="-128"/>
                          <a:ea typeface="Meiryo UI" pitchFamily="34" charset="-128"/>
                          <a:cs typeface="Meiryo UI" pitchFamily="34" charset="-128"/>
                        </a:rPr>
                        <a:t>月のデリー便</a:t>
                      </a:r>
                      <a:r>
                        <a:rPr lang="en-US" altLang="ja-JP" sz="1000" u="none" strike="noStrike">
                          <a:effectLst/>
                          <a:latin typeface="Meiryo UI" pitchFamily="34" charset="-128"/>
                          <a:ea typeface="Meiryo UI" pitchFamily="34" charset="-128"/>
                          <a:cs typeface="Meiryo UI" pitchFamily="34" charset="-128"/>
                        </a:rPr>
                        <a:t>ANA</a:t>
                      </a:r>
                      <a:r>
                        <a:rPr lang="ja-JP" altLang="en-US" sz="1000" u="none" strike="noStrike">
                          <a:effectLst/>
                          <a:latin typeface="Meiryo UI" pitchFamily="34" charset="-128"/>
                          <a:ea typeface="Meiryo UI" pitchFamily="34" charset="-128"/>
                          <a:cs typeface="Meiryo UI" pitchFamily="34" charset="-128"/>
                        </a:rPr>
                        <a:t>でムンバイに戻る予定</a:t>
                      </a:r>
                      <a:endParaRPr lang="ja-JP" altLang="en-US" sz="1000" b="0" i="0" u="none" strike="noStrike">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6">
                <a:tc>
                  <a:txBody>
                    <a:bodyPr/>
                    <a:lstStyle/>
                    <a:p>
                      <a:pPr algn="l" fontAlgn="b"/>
                      <a:r>
                        <a:rPr lang="ja-JP" altLang="en-US" sz="1000" u="none" strike="noStrike" dirty="0">
                          <a:effectLst/>
                          <a:latin typeface="Meiryo UI" pitchFamily="34" charset="-128"/>
                          <a:ea typeface="Meiryo UI" pitchFamily="34" charset="-128"/>
                          <a:cs typeface="Meiryo UI" pitchFamily="34" charset="-128"/>
                        </a:rPr>
                        <a:t>外務省渡航レベル</a:t>
                      </a:r>
                      <a:r>
                        <a:rPr lang="en-US" altLang="ja-JP" sz="1000" u="none" strike="noStrike" dirty="0">
                          <a:effectLst/>
                          <a:latin typeface="Meiryo UI" pitchFamily="34" charset="-128"/>
                          <a:ea typeface="Meiryo UI" pitchFamily="34" charset="-128"/>
                          <a:cs typeface="Meiryo UI" pitchFamily="34" charset="-128"/>
                        </a:rPr>
                        <a:t>,  </a:t>
                      </a:r>
                      <a:r>
                        <a:rPr lang="ja-JP" altLang="en-US" sz="1000" u="none" strike="noStrike" dirty="0">
                          <a:effectLst/>
                          <a:latin typeface="Meiryo UI" pitchFamily="34" charset="-128"/>
                          <a:ea typeface="Meiryo UI" pitchFamily="34" charset="-128"/>
                          <a:cs typeface="Meiryo UI" pitchFamily="34" charset="-128"/>
                        </a:rPr>
                        <a:t>緊急退避方法の確保なども含めて</a:t>
                      </a:r>
                      <a:endParaRPr lang="ja-JP" altLang="en-US" sz="1000" b="0" i="0" u="none" strike="noStrike" dirty="0">
                        <a:solidFill>
                          <a:srgbClr val="000000"/>
                        </a:solidFill>
                        <a:effectLst/>
                        <a:latin typeface="Meiryo UI" pitchFamily="34" charset="-128"/>
                        <a:ea typeface="Meiryo UI" pitchFamily="34" charset="-128"/>
                        <a:cs typeface="Meiryo UI" pitchFamily="34"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97697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380</TotalTime>
  <Words>837</Words>
  <Application>Microsoft Office PowerPoint</Application>
  <PresentationFormat>画面に合わせる (4:3)</PresentationFormat>
  <Paragraphs>189</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Jiro Migita</dc:creator>
  <cp:lastModifiedBy>Jiro Migita</cp:lastModifiedBy>
  <cp:revision>30</cp:revision>
  <dcterms:created xsi:type="dcterms:W3CDTF">2020-09-11T10:21:20Z</dcterms:created>
  <dcterms:modified xsi:type="dcterms:W3CDTF">2020-12-17T02:19:27Z</dcterms:modified>
</cp:coreProperties>
</file>